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080" r:id="rId2"/>
  </p:sldMasterIdLst>
  <p:notesMasterIdLst>
    <p:notesMasterId r:id="rId23"/>
  </p:notesMasterIdLst>
  <p:handoutMasterIdLst>
    <p:handoutMasterId r:id="rId24"/>
  </p:handoutMasterIdLst>
  <p:sldIdLst>
    <p:sldId id="338" r:id="rId3"/>
    <p:sldId id="339" r:id="rId4"/>
    <p:sldId id="361" r:id="rId5"/>
    <p:sldId id="340" r:id="rId6"/>
    <p:sldId id="342" r:id="rId7"/>
    <p:sldId id="341" r:id="rId8"/>
    <p:sldId id="343" r:id="rId9"/>
    <p:sldId id="344" r:id="rId10"/>
    <p:sldId id="345" r:id="rId11"/>
    <p:sldId id="346" r:id="rId12"/>
    <p:sldId id="348" r:id="rId13"/>
    <p:sldId id="349" r:id="rId14"/>
    <p:sldId id="350" r:id="rId15"/>
    <p:sldId id="351" r:id="rId16"/>
    <p:sldId id="353" r:id="rId17"/>
    <p:sldId id="354" r:id="rId18"/>
    <p:sldId id="356" r:id="rId19"/>
    <p:sldId id="358" r:id="rId20"/>
    <p:sldId id="359" r:id="rId21"/>
    <p:sldId id="36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Savkovic" initials="V." lastIdx="18" clrIdx="0">
    <p:extLst>
      <p:ext uri="{19B8F6BF-5375-455C-9EA6-DF929625EA0E}">
        <p15:presenceInfo xmlns:p15="http://schemas.microsoft.com/office/powerpoint/2012/main" userId="V.Savkovic" providerId="None"/>
      </p:ext>
    </p:extLst>
  </p:cmAuthor>
  <p:cmAuthor id="2" name="PC" initials="P" lastIdx="4" clrIdx="1">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CC66"/>
    <a:srgbClr val="FF5050"/>
    <a:srgbClr val="FFFF99"/>
    <a:srgbClr val="FF6600"/>
    <a:srgbClr val="FF3300"/>
    <a:srgbClr val="D43414"/>
    <a:srgbClr val="EAEAEA"/>
    <a:srgbClr val="CC00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36" autoAdjust="0"/>
    <p:restoredTop sz="94103" autoAdjust="0"/>
  </p:normalViewPr>
  <p:slideViewPr>
    <p:cSldViewPr>
      <p:cViewPr varScale="1">
        <p:scale>
          <a:sx n="118" d="100"/>
          <a:sy n="118" d="100"/>
        </p:scale>
        <p:origin x="426" y="-18"/>
      </p:cViewPr>
      <p:guideLst>
        <p:guide pos="3840"/>
        <p:guide orient="horz" pos="2160"/>
      </p:guideLst>
    </p:cSldViewPr>
  </p:slideViewPr>
  <p:notesTextViewPr>
    <p:cViewPr>
      <p:scale>
        <a:sx n="1" d="1"/>
        <a:sy n="1" d="1"/>
      </p:scale>
      <p:origin x="0" y="0"/>
    </p:cViewPr>
  </p:notesTextViewPr>
  <p:notesViewPr>
    <p:cSldViewPr showGuides="1">
      <p:cViewPr varScale="1">
        <p:scale>
          <a:sx n="67" d="100"/>
          <a:sy n="67" d="100"/>
        </p:scale>
        <p:origin x="-3120"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2-02T02:32:53.200" idx="17">
    <p:pos x="7521" y="4040"/>
    <p:text>U slučaju Dona, postavljeno je pitanje usklađenosti sa odredbama Rimskog ugovora o slobodi kretanja radnika i slobodi pružanja usluga pravila Italijanske fudbalske asocijacije, osnovom kojih su samo njeni članovi – suštinski, italijanski državljani - mogli učestvovati u mečevima pod njenim okriljem. Koristeći identičnu argumentaciju iznijetu u slučaju Walrave &amp; Koch, te posebno naglašavajući tada već uspostavljeni standard da se odredbe osnivačkog ugovora o slobodi kretanja radnika i slobodi pružanja usluga primjenjuju na „pravila bilo kakve prirode koja su usmje-rena na kolektivno regulisanje zaposlenja i pružanja usluga“, Sud pravde je u odluci iznio stav da su pravila Italijanske fudbalske asocijacije u suprotnosti sa članom 48. i članom 59. Rimskog ugovora (sada članovima 45. i 56. UFEU).</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pPr/>
              <a:t>5/17/2024</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p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pPr/>
              <a:t>5/17/2024</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p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643" y="2130434"/>
            <a:ext cx="10362724"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9282" y="3886200"/>
            <a:ext cx="8533447" cy="1752600"/>
          </a:xfrm>
        </p:spPr>
        <p:txBody>
          <a:bodyPr/>
          <a:lstStyle>
            <a:lvl1pPr marL="0" indent="0" algn="ctr">
              <a:buNone/>
              <a:defRPr>
                <a:solidFill>
                  <a:schemeClr val="tx1">
                    <a:tint val="75000"/>
                  </a:schemeClr>
                </a:solidFill>
              </a:defRPr>
            </a:lvl1pPr>
            <a:lvl2pPr marL="457178" indent="0" algn="ctr">
              <a:buNone/>
              <a:defRPr>
                <a:solidFill>
                  <a:schemeClr val="tx1">
                    <a:tint val="75000"/>
                  </a:schemeClr>
                </a:solidFill>
              </a:defRPr>
            </a:lvl2pPr>
            <a:lvl3pPr marL="914354"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2"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59414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20474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919" y="274647"/>
            <a:ext cx="2742327"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763" y="274647"/>
            <a:ext cx="8077716"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306678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B32461A-250E-4A29-9E9B-599CA3838FA1}" type="datetime1">
              <a:rPr lang="en-US" smtClean="0"/>
              <a:pPr/>
              <a:t>5/17/2024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40B41D-FD10-4A38-B39B-626510BD49B7}" type="slidenum">
              <a:rPr lang="en-US" smtClean="0"/>
              <a:pPr/>
              <a:t>‹#›</a:t>
            </a:fld>
            <a:endParaRPr lang="en-US" dirty="0"/>
          </a:p>
        </p:txBody>
      </p:sp>
    </p:spTree>
    <p:extLst>
      <p:ext uri="{BB962C8B-B14F-4D97-AF65-F5344CB8AC3E}">
        <p14:creationId xmlns:p14="http://schemas.microsoft.com/office/powerpoint/2010/main" val="4221453315"/>
      </p:ext>
    </p:extLst>
  </p:cSld>
  <p:clrMapOvr>
    <a:masterClrMapping/>
  </p:clrMapOvr>
  <p:transition spd="med">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grpSp>
        <p:nvGrpSpPr>
          <p:cNvPr id="7" name="Group 6">
            <a:extLst>
              <a:ext uri="{FF2B5EF4-FFF2-40B4-BE49-F238E27FC236}">
                <a16:creationId xmlns:a16="http://schemas.microsoft.com/office/drawing/2014/main" xmlns="" id="{EB122808-726C-40F5-ADB4-295E96795577}"/>
              </a:ext>
            </a:extLst>
          </p:cNvPr>
          <p:cNvGrpSpPr/>
          <p:nvPr userDrawn="1"/>
        </p:nvGrpSpPr>
        <p:grpSpPr>
          <a:xfrm>
            <a:off x="1344843" y="1905000"/>
            <a:ext cx="10572328" cy="64008"/>
            <a:chOff x="1393369" y="1600200"/>
            <a:chExt cx="10569575" cy="64008"/>
          </a:xfrm>
          <a:solidFill>
            <a:schemeClr val="accent1"/>
          </a:solidFill>
        </p:grpSpPr>
        <p:sp>
          <p:nvSpPr>
            <p:cNvPr id="8" name="Freeform 10">
              <a:extLst>
                <a:ext uri="{FF2B5EF4-FFF2-40B4-BE49-F238E27FC236}">
                  <a16:creationId xmlns:a16="http://schemas.microsoft.com/office/drawing/2014/main" xmlns="" id="{32E785F1-5172-4DF6-A8FB-8D217FEE647A}"/>
                </a:ext>
              </a:extLst>
            </p:cNvPr>
            <p:cNvSpPr>
              <a:spLocks/>
            </p:cNvSpPr>
            <p:nvPr/>
          </p:nvSpPr>
          <p:spPr bwMode="invGray">
            <a:xfrm>
              <a:off x="11899444" y="1611279"/>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 name="Freeform 11">
              <a:extLst>
                <a:ext uri="{FF2B5EF4-FFF2-40B4-BE49-F238E27FC236}">
                  <a16:creationId xmlns:a16="http://schemas.microsoft.com/office/drawing/2014/main" xmlns="" id="{8B7424C8-35B5-4C89-9B90-597C70D1C45F}"/>
                </a:ext>
              </a:extLst>
            </p:cNvPr>
            <p:cNvSpPr>
              <a:spLocks/>
            </p:cNvSpPr>
            <p:nvPr/>
          </p:nvSpPr>
          <p:spPr bwMode="invGray">
            <a:xfrm>
              <a:off x="11893094" y="1618664"/>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0" name="Freeform 12">
              <a:extLst>
                <a:ext uri="{FF2B5EF4-FFF2-40B4-BE49-F238E27FC236}">
                  <a16:creationId xmlns:a16="http://schemas.microsoft.com/office/drawing/2014/main" xmlns="" id="{276EFFF0-C16D-484E-9A27-C48C8BA8F772}"/>
                </a:ext>
              </a:extLst>
            </p:cNvPr>
            <p:cNvSpPr>
              <a:spLocks/>
            </p:cNvSpPr>
            <p:nvPr/>
          </p:nvSpPr>
          <p:spPr bwMode="invGray">
            <a:xfrm>
              <a:off x="11912144" y="1617433"/>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1" name="Freeform 15">
              <a:extLst>
                <a:ext uri="{FF2B5EF4-FFF2-40B4-BE49-F238E27FC236}">
                  <a16:creationId xmlns:a16="http://schemas.microsoft.com/office/drawing/2014/main" xmlns="" id="{FD543C86-AED7-4C88-BEBF-C2A2D91FDA4C}"/>
                </a:ext>
              </a:extLst>
            </p:cNvPr>
            <p:cNvSpPr>
              <a:spLocks/>
            </p:cNvSpPr>
            <p:nvPr/>
          </p:nvSpPr>
          <p:spPr bwMode="invGray">
            <a:xfrm>
              <a:off x="11702594" y="1612509"/>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2" name="Freeform 16">
              <a:extLst>
                <a:ext uri="{FF2B5EF4-FFF2-40B4-BE49-F238E27FC236}">
                  <a16:creationId xmlns:a16="http://schemas.microsoft.com/office/drawing/2014/main" xmlns="" id="{02CEB46E-62C6-4552-9202-FA3FF0027693}"/>
                </a:ext>
              </a:extLst>
            </p:cNvPr>
            <p:cNvSpPr>
              <a:spLocks/>
            </p:cNvSpPr>
            <p:nvPr/>
          </p:nvSpPr>
          <p:spPr bwMode="invGray">
            <a:xfrm>
              <a:off x="11680369" y="1617433"/>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3" name="Freeform 17">
              <a:extLst>
                <a:ext uri="{FF2B5EF4-FFF2-40B4-BE49-F238E27FC236}">
                  <a16:creationId xmlns:a16="http://schemas.microsoft.com/office/drawing/2014/main" xmlns="" id="{3A388BE9-314A-4E43-90DF-EF89DC3CAAC4}"/>
                </a:ext>
              </a:extLst>
            </p:cNvPr>
            <p:cNvSpPr>
              <a:spLocks/>
            </p:cNvSpPr>
            <p:nvPr/>
          </p:nvSpPr>
          <p:spPr bwMode="invGray">
            <a:xfrm>
              <a:off x="11874044" y="1623588"/>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4" name="Freeform 18">
              <a:extLst>
                <a:ext uri="{FF2B5EF4-FFF2-40B4-BE49-F238E27FC236}">
                  <a16:creationId xmlns:a16="http://schemas.microsoft.com/office/drawing/2014/main" xmlns="" id="{2DAD1218-9A30-4054-8F4A-CFB933172C16}"/>
                </a:ext>
              </a:extLst>
            </p:cNvPr>
            <p:cNvSpPr>
              <a:spLocks/>
            </p:cNvSpPr>
            <p:nvPr/>
          </p:nvSpPr>
          <p:spPr bwMode="invGray">
            <a:xfrm>
              <a:off x="11535906" y="1608817"/>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5" name="Freeform 19">
              <a:extLst>
                <a:ext uri="{FF2B5EF4-FFF2-40B4-BE49-F238E27FC236}">
                  <a16:creationId xmlns:a16="http://schemas.microsoft.com/office/drawing/2014/main" xmlns="" id="{B4243A95-EC95-4083-8F64-3DE8AAAA6070}"/>
                </a:ext>
              </a:extLst>
            </p:cNvPr>
            <p:cNvSpPr>
              <a:spLocks/>
            </p:cNvSpPr>
            <p:nvPr/>
          </p:nvSpPr>
          <p:spPr bwMode="invGray">
            <a:xfrm>
              <a:off x="11377156" y="1607586"/>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 name="Freeform 20">
              <a:extLst>
                <a:ext uri="{FF2B5EF4-FFF2-40B4-BE49-F238E27FC236}">
                  <a16:creationId xmlns:a16="http://schemas.microsoft.com/office/drawing/2014/main" xmlns="" id="{09275371-574A-445E-856E-0095C8F7BC72}"/>
                </a:ext>
              </a:extLst>
            </p:cNvPr>
            <p:cNvSpPr>
              <a:spLocks/>
            </p:cNvSpPr>
            <p:nvPr/>
          </p:nvSpPr>
          <p:spPr bwMode="invGray">
            <a:xfrm>
              <a:off x="11342231" y="1611279"/>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 name="Freeform 21">
              <a:extLst>
                <a:ext uri="{FF2B5EF4-FFF2-40B4-BE49-F238E27FC236}">
                  <a16:creationId xmlns:a16="http://schemas.microsoft.com/office/drawing/2014/main" xmlns="" id="{20F3CC95-2B97-4A1C-838A-A25E9D5970B9}"/>
                </a:ext>
              </a:extLst>
            </p:cNvPr>
            <p:cNvSpPr>
              <a:spLocks/>
            </p:cNvSpPr>
            <p:nvPr/>
          </p:nvSpPr>
          <p:spPr bwMode="invGray">
            <a:xfrm>
              <a:off x="11581944" y="1614971"/>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 name="Freeform 22">
              <a:extLst>
                <a:ext uri="{FF2B5EF4-FFF2-40B4-BE49-F238E27FC236}">
                  <a16:creationId xmlns:a16="http://schemas.microsoft.com/office/drawing/2014/main" xmlns="" id="{47F101A5-C620-409A-9F7D-7D6818D598F7}"/>
                </a:ext>
              </a:extLst>
            </p:cNvPr>
            <p:cNvSpPr>
              <a:spLocks/>
            </p:cNvSpPr>
            <p:nvPr/>
          </p:nvSpPr>
          <p:spPr bwMode="invGray">
            <a:xfrm>
              <a:off x="11562894" y="1618664"/>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 name="Freeform 23">
              <a:extLst>
                <a:ext uri="{FF2B5EF4-FFF2-40B4-BE49-F238E27FC236}">
                  <a16:creationId xmlns:a16="http://schemas.microsoft.com/office/drawing/2014/main" xmlns="" id="{A972A3DB-61CE-4C49-9F9C-89334EA20385}"/>
                </a:ext>
              </a:extLst>
            </p:cNvPr>
            <p:cNvSpPr>
              <a:spLocks/>
            </p:cNvSpPr>
            <p:nvPr/>
          </p:nvSpPr>
          <p:spPr bwMode="invGray">
            <a:xfrm>
              <a:off x="11612106" y="1619895"/>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 name="Freeform 24">
              <a:extLst>
                <a:ext uri="{FF2B5EF4-FFF2-40B4-BE49-F238E27FC236}">
                  <a16:creationId xmlns:a16="http://schemas.microsoft.com/office/drawing/2014/main" xmlns="" id="{9A340383-5F62-4B55-9E92-B7E4F5112BA8}"/>
                </a:ext>
              </a:extLst>
            </p:cNvPr>
            <p:cNvSpPr>
              <a:spLocks/>
            </p:cNvSpPr>
            <p:nvPr/>
          </p:nvSpPr>
          <p:spPr bwMode="invGray">
            <a:xfrm>
              <a:off x="11712119" y="1623588"/>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 name="Freeform 25">
              <a:extLst>
                <a:ext uri="{FF2B5EF4-FFF2-40B4-BE49-F238E27FC236}">
                  <a16:creationId xmlns:a16="http://schemas.microsoft.com/office/drawing/2014/main" xmlns="" id="{7221B674-A998-4B5C-84EF-298F8922FFA5}"/>
                </a:ext>
              </a:extLst>
            </p:cNvPr>
            <p:cNvSpPr>
              <a:spLocks/>
            </p:cNvSpPr>
            <p:nvPr/>
          </p:nvSpPr>
          <p:spPr bwMode="invGray">
            <a:xfrm>
              <a:off x="11635919" y="1621126"/>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 name="Freeform 26">
              <a:extLst>
                <a:ext uri="{FF2B5EF4-FFF2-40B4-BE49-F238E27FC236}">
                  <a16:creationId xmlns:a16="http://schemas.microsoft.com/office/drawing/2014/main" xmlns="" id="{40868C93-EF9B-4E12-AE90-E511C7D664AE}"/>
                </a:ext>
              </a:extLst>
            </p:cNvPr>
            <p:cNvSpPr>
              <a:spLocks/>
            </p:cNvSpPr>
            <p:nvPr/>
          </p:nvSpPr>
          <p:spPr bwMode="invGray">
            <a:xfrm>
              <a:off x="11615281" y="1623588"/>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 name="Freeform 27">
              <a:extLst>
                <a:ext uri="{FF2B5EF4-FFF2-40B4-BE49-F238E27FC236}">
                  <a16:creationId xmlns:a16="http://schemas.microsoft.com/office/drawing/2014/main" xmlns="" id="{3CD6DC0A-B5A2-423B-9FB6-77E538BB6DDB}"/>
                </a:ext>
              </a:extLst>
            </p:cNvPr>
            <p:cNvSpPr>
              <a:spLocks/>
            </p:cNvSpPr>
            <p:nvPr/>
          </p:nvSpPr>
          <p:spPr bwMode="invGray">
            <a:xfrm>
              <a:off x="11353344" y="1617433"/>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4" name="Freeform 28">
              <a:extLst>
                <a:ext uri="{FF2B5EF4-FFF2-40B4-BE49-F238E27FC236}">
                  <a16:creationId xmlns:a16="http://schemas.microsoft.com/office/drawing/2014/main" xmlns="" id="{1DBA4D51-C766-401C-B6C3-5EC98657F7CA}"/>
                </a:ext>
              </a:extLst>
            </p:cNvPr>
            <p:cNvSpPr>
              <a:spLocks/>
            </p:cNvSpPr>
            <p:nvPr/>
          </p:nvSpPr>
          <p:spPr bwMode="invGray">
            <a:xfrm>
              <a:off x="11497806" y="1618664"/>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5" name="Freeform 29">
              <a:extLst>
                <a:ext uri="{FF2B5EF4-FFF2-40B4-BE49-F238E27FC236}">
                  <a16:creationId xmlns:a16="http://schemas.microsoft.com/office/drawing/2014/main" xmlns="" id="{49944083-0F4A-4E71-97EB-A168DA2146E4}"/>
                </a:ext>
              </a:extLst>
            </p:cNvPr>
            <p:cNvSpPr>
              <a:spLocks/>
            </p:cNvSpPr>
            <p:nvPr/>
          </p:nvSpPr>
          <p:spPr bwMode="invGray">
            <a:xfrm>
              <a:off x="11132681" y="1619895"/>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6" name="Freeform 30">
              <a:extLst>
                <a:ext uri="{FF2B5EF4-FFF2-40B4-BE49-F238E27FC236}">
                  <a16:creationId xmlns:a16="http://schemas.microsoft.com/office/drawing/2014/main" xmlns="" id="{FC9A712B-09A7-4CE0-985B-D2C64D7CAFA8}"/>
                </a:ext>
              </a:extLst>
            </p:cNvPr>
            <p:cNvSpPr>
              <a:spLocks/>
            </p:cNvSpPr>
            <p:nvPr/>
          </p:nvSpPr>
          <p:spPr bwMode="invGray">
            <a:xfrm>
              <a:off x="11424781" y="1619895"/>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7" name="Freeform 26">
              <a:extLst>
                <a:ext uri="{FF2B5EF4-FFF2-40B4-BE49-F238E27FC236}">
                  <a16:creationId xmlns:a16="http://schemas.microsoft.com/office/drawing/2014/main" xmlns="" id="{C6296A2E-CE88-4502-9B12-E4B51F8ABFB3}"/>
                </a:ext>
              </a:extLst>
            </p:cNvPr>
            <p:cNvSpPr>
              <a:spLocks/>
            </p:cNvSpPr>
            <p:nvPr/>
          </p:nvSpPr>
          <p:spPr bwMode="invGray">
            <a:xfrm>
              <a:off x="11280319" y="1614971"/>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8" name="Freeform 27">
              <a:extLst>
                <a:ext uri="{FF2B5EF4-FFF2-40B4-BE49-F238E27FC236}">
                  <a16:creationId xmlns:a16="http://schemas.microsoft.com/office/drawing/2014/main" xmlns="" id="{0DDE32E7-E0E3-47F6-B3DD-C13237783AD9}"/>
                </a:ext>
              </a:extLst>
            </p:cNvPr>
            <p:cNvSpPr>
              <a:spLocks/>
            </p:cNvSpPr>
            <p:nvPr/>
          </p:nvSpPr>
          <p:spPr bwMode="invGray">
            <a:xfrm>
              <a:off x="11489869" y="1617433"/>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9" name="Freeform 28">
              <a:extLst>
                <a:ext uri="{FF2B5EF4-FFF2-40B4-BE49-F238E27FC236}">
                  <a16:creationId xmlns:a16="http://schemas.microsoft.com/office/drawing/2014/main" xmlns="" id="{83B6ACA5-4EBA-469B-97F1-89BBCA655A6E}"/>
                </a:ext>
              </a:extLst>
            </p:cNvPr>
            <p:cNvSpPr>
              <a:spLocks/>
            </p:cNvSpPr>
            <p:nvPr/>
          </p:nvSpPr>
          <p:spPr bwMode="invGray">
            <a:xfrm>
              <a:off x="11469231" y="1617433"/>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0" name="Freeform 29">
              <a:extLst>
                <a:ext uri="{FF2B5EF4-FFF2-40B4-BE49-F238E27FC236}">
                  <a16:creationId xmlns:a16="http://schemas.microsoft.com/office/drawing/2014/main" xmlns="" id="{5B1982E0-34BE-4352-9A86-ED983ABE5840}"/>
                </a:ext>
              </a:extLst>
            </p:cNvPr>
            <p:cNvSpPr>
              <a:spLocks/>
            </p:cNvSpPr>
            <p:nvPr/>
          </p:nvSpPr>
          <p:spPr bwMode="invGray">
            <a:xfrm>
              <a:off x="11008856" y="1619895"/>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1" name="Freeform 30">
              <a:extLst>
                <a:ext uri="{FF2B5EF4-FFF2-40B4-BE49-F238E27FC236}">
                  <a16:creationId xmlns:a16="http://schemas.microsoft.com/office/drawing/2014/main" xmlns="" id="{12A3CB67-8324-4405-B171-3CEE695488EB}"/>
                </a:ext>
              </a:extLst>
            </p:cNvPr>
            <p:cNvSpPr>
              <a:spLocks/>
            </p:cNvSpPr>
            <p:nvPr/>
          </p:nvSpPr>
          <p:spPr bwMode="invGray">
            <a:xfrm>
              <a:off x="11137444" y="1614971"/>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2" name="Freeform 31">
              <a:extLst>
                <a:ext uri="{FF2B5EF4-FFF2-40B4-BE49-F238E27FC236}">
                  <a16:creationId xmlns:a16="http://schemas.microsoft.com/office/drawing/2014/main" xmlns="" id="{F0123576-C458-4543-AFB5-47822562D829}"/>
                </a:ext>
              </a:extLst>
            </p:cNvPr>
            <p:cNvSpPr>
              <a:spLocks/>
            </p:cNvSpPr>
            <p:nvPr/>
          </p:nvSpPr>
          <p:spPr bwMode="invGray">
            <a:xfrm>
              <a:off x="11232694" y="1617433"/>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3" name="Freeform 32">
              <a:extLst>
                <a:ext uri="{FF2B5EF4-FFF2-40B4-BE49-F238E27FC236}">
                  <a16:creationId xmlns:a16="http://schemas.microsoft.com/office/drawing/2014/main" xmlns="" id="{FC77D219-7382-46A5-83FF-FC533EA17728}"/>
                </a:ext>
              </a:extLst>
            </p:cNvPr>
            <p:cNvSpPr>
              <a:spLocks/>
            </p:cNvSpPr>
            <p:nvPr/>
          </p:nvSpPr>
          <p:spPr bwMode="invGray">
            <a:xfrm>
              <a:off x="11705769" y="1638359"/>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4" name="Freeform 33">
              <a:extLst>
                <a:ext uri="{FF2B5EF4-FFF2-40B4-BE49-F238E27FC236}">
                  <a16:creationId xmlns:a16="http://schemas.microsoft.com/office/drawing/2014/main" xmlns="" id="{65EEC958-F792-48BE-94B5-BE4ECFEB5C68}"/>
                </a:ext>
              </a:extLst>
            </p:cNvPr>
            <p:cNvSpPr>
              <a:spLocks/>
            </p:cNvSpPr>
            <p:nvPr/>
          </p:nvSpPr>
          <p:spPr bwMode="invGray">
            <a:xfrm>
              <a:off x="11635919" y="1628512"/>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5" name="Freeform 34">
              <a:extLst>
                <a:ext uri="{FF2B5EF4-FFF2-40B4-BE49-F238E27FC236}">
                  <a16:creationId xmlns:a16="http://schemas.microsoft.com/office/drawing/2014/main" xmlns="" id="{32BE877A-17A5-4E9B-9172-7C8FBDDE4FC8}"/>
                </a:ext>
              </a:extLst>
            </p:cNvPr>
            <p:cNvSpPr>
              <a:spLocks/>
            </p:cNvSpPr>
            <p:nvPr/>
          </p:nvSpPr>
          <p:spPr bwMode="invGray">
            <a:xfrm>
              <a:off x="11426369" y="1629742"/>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6" name="Freeform 35">
              <a:extLst>
                <a:ext uri="{FF2B5EF4-FFF2-40B4-BE49-F238E27FC236}">
                  <a16:creationId xmlns:a16="http://schemas.microsoft.com/office/drawing/2014/main" xmlns="" id="{CFF7E172-3039-412A-BE23-8AADDC850D9E}"/>
                </a:ext>
              </a:extLst>
            </p:cNvPr>
            <p:cNvSpPr>
              <a:spLocks/>
            </p:cNvSpPr>
            <p:nvPr/>
          </p:nvSpPr>
          <p:spPr bwMode="invGray">
            <a:xfrm>
              <a:off x="11094581" y="1613741"/>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7" name="Freeform 36">
              <a:extLst>
                <a:ext uri="{FF2B5EF4-FFF2-40B4-BE49-F238E27FC236}">
                  <a16:creationId xmlns:a16="http://schemas.microsoft.com/office/drawing/2014/main" xmlns="" id="{DDCB972E-FD1C-481A-9E60-F5796377B84A}"/>
                </a:ext>
              </a:extLst>
            </p:cNvPr>
            <p:cNvSpPr>
              <a:spLocks/>
            </p:cNvSpPr>
            <p:nvPr/>
          </p:nvSpPr>
          <p:spPr bwMode="invGray">
            <a:xfrm>
              <a:off x="11016794" y="1614971"/>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8" name="Freeform 37">
              <a:extLst>
                <a:ext uri="{FF2B5EF4-FFF2-40B4-BE49-F238E27FC236}">
                  <a16:creationId xmlns:a16="http://schemas.microsoft.com/office/drawing/2014/main" xmlns="" id="{24416FC6-1AB8-4E51-8646-90301B0F11AC}"/>
                </a:ext>
              </a:extLst>
            </p:cNvPr>
            <p:cNvSpPr>
              <a:spLocks/>
            </p:cNvSpPr>
            <p:nvPr/>
          </p:nvSpPr>
          <p:spPr bwMode="invGray">
            <a:xfrm>
              <a:off x="6068556" y="1651899"/>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9" name="Freeform 38">
              <a:extLst>
                <a:ext uri="{FF2B5EF4-FFF2-40B4-BE49-F238E27FC236}">
                  <a16:creationId xmlns:a16="http://schemas.microsoft.com/office/drawing/2014/main" xmlns="" id="{8B540D2B-AF95-4017-92B5-4A6BD2EED940}"/>
                </a:ext>
              </a:extLst>
            </p:cNvPr>
            <p:cNvSpPr>
              <a:spLocks/>
            </p:cNvSpPr>
            <p:nvPr/>
          </p:nvSpPr>
          <p:spPr bwMode="invGray">
            <a:xfrm>
              <a:off x="6227306" y="1650668"/>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0" name="Freeform 39">
              <a:extLst>
                <a:ext uri="{FF2B5EF4-FFF2-40B4-BE49-F238E27FC236}">
                  <a16:creationId xmlns:a16="http://schemas.microsoft.com/office/drawing/2014/main" xmlns="" id="{A615293C-F854-468F-965A-05525A3B7092}"/>
                </a:ext>
              </a:extLst>
            </p:cNvPr>
            <p:cNvSpPr>
              <a:spLocks/>
            </p:cNvSpPr>
            <p:nvPr/>
          </p:nvSpPr>
          <p:spPr bwMode="invGray">
            <a:xfrm>
              <a:off x="8821281" y="1607586"/>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1" name="Freeform 40">
              <a:extLst>
                <a:ext uri="{FF2B5EF4-FFF2-40B4-BE49-F238E27FC236}">
                  <a16:creationId xmlns:a16="http://schemas.microsoft.com/office/drawing/2014/main" xmlns="" id="{FBEEBA6B-D3E2-4B9A-A67A-6CF9AA803017}"/>
                </a:ext>
              </a:extLst>
            </p:cNvPr>
            <p:cNvSpPr>
              <a:spLocks/>
            </p:cNvSpPr>
            <p:nvPr/>
          </p:nvSpPr>
          <p:spPr bwMode="invGray">
            <a:xfrm>
              <a:off x="7408406" y="1632204"/>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2" name="Freeform 41">
              <a:extLst>
                <a:ext uri="{FF2B5EF4-FFF2-40B4-BE49-F238E27FC236}">
                  <a16:creationId xmlns:a16="http://schemas.microsoft.com/office/drawing/2014/main" xmlns="" id="{5AFA884D-A4D8-47D3-B181-F6EBBEEC3262}"/>
                </a:ext>
              </a:extLst>
            </p:cNvPr>
            <p:cNvSpPr>
              <a:spLocks/>
            </p:cNvSpPr>
            <p:nvPr/>
          </p:nvSpPr>
          <p:spPr bwMode="invGray">
            <a:xfrm>
              <a:off x="7349669" y="1648206"/>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3" name="Freeform 42">
              <a:extLst>
                <a:ext uri="{FF2B5EF4-FFF2-40B4-BE49-F238E27FC236}">
                  <a16:creationId xmlns:a16="http://schemas.microsoft.com/office/drawing/2014/main" xmlns="" id="{EA9622A3-44D9-4ABF-AF65-4702CE821EFC}"/>
                </a:ext>
              </a:extLst>
            </p:cNvPr>
            <p:cNvSpPr>
              <a:spLocks/>
            </p:cNvSpPr>
            <p:nvPr/>
          </p:nvSpPr>
          <p:spPr bwMode="invGray">
            <a:xfrm>
              <a:off x="5281156" y="1654361"/>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4" name="Freeform 43">
              <a:extLst>
                <a:ext uri="{FF2B5EF4-FFF2-40B4-BE49-F238E27FC236}">
                  <a16:creationId xmlns:a16="http://schemas.microsoft.com/office/drawing/2014/main" xmlns="" id="{3101AF99-6F95-4B9F-9635-F6E3806509F9}"/>
                </a:ext>
              </a:extLst>
            </p:cNvPr>
            <p:cNvSpPr>
              <a:spLocks/>
            </p:cNvSpPr>
            <p:nvPr/>
          </p:nvSpPr>
          <p:spPr bwMode="invGray">
            <a:xfrm>
              <a:off x="10076994" y="1616202"/>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5" name="Freeform 44">
              <a:extLst>
                <a:ext uri="{FF2B5EF4-FFF2-40B4-BE49-F238E27FC236}">
                  <a16:creationId xmlns:a16="http://schemas.microsoft.com/office/drawing/2014/main" xmlns="" id="{AC71A985-2F3B-43B1-A041-61EFCDFB29EC}"/>
                </a:ext>
              </a:extLst>
            </p:cNvPr>
            <p:cNvSpPr>
              <a:spLocks/>
            </p:cNvSpPr>
            <p:nvPr/>
          </p:nvSpPr>
          <p:spPr bwMode="invGray">
            <a:xfrm>
              <a:off x="6128881" y="1611279"/>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6" name="Freeform 45">
              <a:extLst>
                <a:ext uri="{FF2B5EF4-FFF2-40B4-BE49-F238E27FC236}">
                  <a16:creationId xmlns:a16="http://schemas.microsoft.com/office/drawing/2014/main" xmlns="" id="{CF70B1C9-232A-42D7-8397-D10595A8F5BA}"/>
                </a:ext>
              </a:extLst>
            </p:cNvPr>
            <p:cNvSpPr>
              <a:spLocks/>
            </p:cNvSpPr>
            <p:nvPr/>
          </p:nvSpPr>
          <p:spPr bwMode="invGray">
            <a:xfrm>
              <a:off x="10005556" y="1613741"/>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7" name="Freeform 46">
              <a:extLst>
                <a:ext uri="{FF2B5EF4-FFF2-40B4-BE49-F238E27FC236}">
                  <a16:creationId xmlns:a16="http://schemas.microsoft.com/office/drawing/2014/main" xmlns="" id="{C1D2032F-D669-4978-8E22-B52402EB5192}"/>
                </a:ext>
              </a:extLst>
            </p:cNvPr>
            <p:cNvSpPr>
              <a:spLocks/>
            </p:cNvSpPr>
            <p:nvPr/>
          </p:nvSpPr>
          <p:spPr bwMode="invGray">
            <a:xfrm>
              <a:off x="2453819" y="1645745"/>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8" name="Freeform 47">
              <a:extLst>
                <a:ext uri="{FF2B5EF4-FFF2-40B4-BE49-F238E27FC236}">
                  <a16:creationId xmlns:a16="http://schemas.microsoft.com/office/drawing/2014/main" xmlns="" id="{54EC05CA-2E13-4739-A2E5-4DF13B066E89}"/>
                </a:ext>
              </a:extLst>
            </p:cNvPr>
            <p:cNvSpPr>
              <a:spLocks/>
            </p:cNvSpPr>
            <p:nvPr/>
          </p:nvSpPr>
          <p:spPr bwMode="invGray">
            <a:xfrm>
              <a:off x="1633081" y="1607586"/>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9" name="Freeform 48">
              <a:extLst>
                <a:ext uri="{FF2B5EF4-FFF2-40B4-BE49-F238E27FC236}">
                  <a16:creationId xmlns:a16="http://schemas.microsoft.com/office/drawing/2014/main" xmlns="" id="{D189B996-BCC2-4648-94A8-81C02A752F7D}"/>
                </a:ext>
              </a:extLst>
            </p:cNvPr>
            <p:cNvSpPr>
              <a:spLocks/>
            </p:cNvSpPr>
            <p:nvPr/>
          </p:nvSpPr>
          <p:spPr bwMode="invGray">
            <a:xfrm>
              <a:off x="10683419" y="1614971"/>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0" name="Freeform 49">
              <a:extLst>
                <a:ext uri="{FF2B5EF4-FFF2-40B4-BE49-F238E27FC236}">
                  <a16:creationId xmlns:a16="http://schemas.microsoft.com/office/drawing/2014/main" xmlns="" id="{5D4D1F6A-50D9-4702-B5ED-2C1CB04568C4}"/>
                </a:ext>
              </a:extLst>
            </p:cNvPr>
            <p:cNvSpPr>
              <a:spLocks/>
            </p:cNvSpPr>
            <p:nvPr/>
          </p:nvSpPr>
          <p:spPr bwMode="invGray">
            <a:xfrm>
              <a:off x="10767556" y="1630973"/>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1" name="Freeform 50">
              <a:extLst>
                <a:ext uri="{FF2B5EF4-FFF2-40B4-BE49-F238E27FC236}">
                  <a16:creationId xmlns:a16="http://schemas.microsoft.com/office/drawing/2014/main" xmlns="" id="{98B8494F-7B12-47DB-A5DE-8E2A96DBC410}"/>
                </a:ext>
              </a:extLst>
            </p:cNvPr>
            <p:cNvSpPr>
              <a:spLocks/>
            </p:cNvSpPr>
            <p:nvPr/>
          </p:nvSpPr>
          <p:spPr bwMode="invGray">
            <a:xfrm>
              <a:off x="9818231" y="1639590"/>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2" name="Freeform 51">
              <a:extLst>
                <a:ext uri="{FF2B5EF4-FFF2-40B4-BE49-F238E27FC236}">
                  <a16:creationId xmlns:a16="http://schemas.microsoft.com/office/drawing/2014/main" xmlns="" id="{6FCD47DF-17F8-4199-996D-8365C6D73D73}"/>
                </a:ext>
              </a:extLst>
            </p:cNvPr>
            <p:cNvSpPr>
              <a:spLocks/>
            </p:cNvSpPr>
            <p:nvPr/>
          </p:nvSpPr>
          <p:spPr bwMode="invGray">
            <a:xfrm>
              <a:off x="10688181" y="1617433"/>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3" name="Freeform 52">
              <a:extLst>
                <a:ext uri="{FF2B5EF4-FFF2-40B4-BE49-F238E27FC236}">
                  <a16:creationId xmlns:a16="http://schemas.microsoft.com/office/drawing/2014/main" xmlns="" id="{68BF3F8B-9702-4CF8-ABCD-B336FA4E5889}"/>
                </a:ext>
              </a:extLst>
            </p:cNvPr>
            <p:cNvSpPr>
              <a:spLocks/>
            </p:cNvSpPr>
            <p:nvPr/>
          </p:nvSpPr>
          <p:spPr bwMode="invGray">
            <a:xfrm>
              <a:off x="10707231" y="1614971"/>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4" name="Freeform 53">
              <a:extLst>
                <a:ext uri="{FF2B5EF4-FFF2-40B4-BE49-F238E27FC236}">
                  <a16:creationId xmlns:a16="http://schemas.microsoft.com/office/drawing/2014/main" xmlns="" id="{FFEE64E0-D842-46BA-A271-C4A079BBCC4F}"/>
                </a:ext>
              </a:extLst>
            </p:cNvPr>
            <p:cNvSpPr>
              <a:spLocks/>
            </p:cNvSpPr>
            <p:nvPr/>
          </p:nvSpPr>
          <p:spPr bwMode="invGray">
            <a:xfrm>
              <a:off x="10658019" y="1616202"/>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5" name="Freeform 54">
              <a:extLst>
                <a:ext uri="{FF2B5EF4-FFF2-40B4-BE49-F238E27FC236}">
                  <a16:creationId xmlns:a16="http://schemas.microsoft.com/office/drawing/2014/main" xmlns="" id="{F8D77079-B9F6-48D1-B5A6-48971286A63F}"/>
                </a:ext>
              </a:extLst>
            </p:cNvPr>
            <p:cNvSpPr>
              <a:spLocks/>
            </p:cNvSpPr>
            <p:nvPr/>
          </p:nvSpPr>
          <p:spPr bwMode="invGray">
            <a:xfrm>
              <a:off x="3963531" y="1638359"/>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6" name="Freeform 55">
              <a:extLst>
                <a:ext uri="{FF2B5EF4-FFF2-40B4-BE49-F238E27FC236}">
                  <a16:creationId xmlns:a16="http://schemas.microsoft.com/office/drawing/2014/main" xmlns="" id="{C929362C-5202-46F2-8AD9-8E8B48BA32EE}"/>
                </a:ext>
              </a:extLst>
            </p:cNvPr>
            <p:cNvSpPr>
              <a:spLocks/>
            </p:cNvSpPr>
            <p:nvPr/>
          </p:nvSpPr>
          <p:spPr bwMode="invGray">
            <a:xfrm>
              <a:off x="8399006" y="1653130"/>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7" name="Freeform 56">
              <a:extLst>
                <a:ext uri="{FF2B5EF4-FFF2-40B4-BE49-F238E27FC236}">
                  <a16:creationId xmlns:a16="http://schemas.microsoft.com/office/drawing/2014/main" xmlns="" id="{DE998253-E478-4CFD-8DF5-3E31C9A6BAE4}"/>
                </a:ext>
              </a:extLst>
            </p:cNvPr>
            <p:cNvSpPr>
              <a:spLocks/>
            </p:cNvSpPr>
            <p:nvPr/>
          </p:nvSpPr>
          <p:spPr bwMode="invGray">
            <a:xfrm>
              <a:off x="8332331" y="1642051"/>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8" name="Freeform 57">
              <a:extLst>
                <a:ext uri="{FF2B5EF4-FFF2-40B4-BE49-F238E27FC236}">
                  <a16:creationId xmlns:a16="http://schemas.microsoft.com/office/drawing/2014/main" xmlns="" id="{2E0EBF6E-94CF-4676-9BBA-AB1E09B31E82}"/>
                </a:ext>
              </a:extLst>
            </p:cNvPr>
            <p:cNvSpPr>
              <a:spLocks noEditPoints="1"/>
            </p:cNvSpPr>
            <p:nvPr/>
          </p:nvSpPr>
          <p:spPr bwMode="invGray">
            <a:xfrm>
              <a:off x="1433056" y="1600200"/>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9" name="Freeform 58">
              <a:extLst>
                <a:ext uri="{FF2B5EF4-FFF2-40B4-BE49-F238E27FC236}">
                  <a16:creationId xmlns:a16="http://schemas.microsoft.com/office/drawing/2014/main" xmlns="" id="{556774C4-8E5B-4F1D-B26C-98199C4FAB4B}"/>
                </a:ext>
              </a:extLst>
            </p:cNvPr>
            <p:cNvSpPr>
              <a:spLocks/>
            </p:cNvSpPr>
            <p:nvPr/>
          </p:nvSpPr>
          <p:spPr bwMode="invGray">
            <a:xfrm>
              <a:off x="7379831" y="1645745"/>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0" name="Freeform 59">
              <a:extLst>
                <a:ext uri="{FF2B5EF4-FFF2-40B4-BE49-F238E27FC236}">
                  <a16:creationId xmlns:a16="http://schemas.microsoft.com/office/drawing/2014/main" xmlns="" id="{7A3D73AE-E42A-43C4-B693-0CB1A159883B}"/>
                </a:ext>
              </a:extLst>
            </p:cNvPr>
            <p:cNvSpPr>
              <a:spLocks/>
            </p:cNvSpPr>
            <p:nvPr/>
          </p:nvSpPr>
          <p:spPr bwMode="invGray">
            <a:xfrm>
              <a:off x="5304969" y="1653130"/>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1" name="Freeform 60">
              <a:extLst>
                <a:ext uri="{FF2B5EF4-FFF2-40B4-BE49-F238E27FC236}">
                  <a16:creationId xmlns:a16="http://schemas.microsoft.com/office/drawing/2014/main" xmlns="" id="{93936344-CFE8-4031-A7F7-27109F279B7C}"/>
                </a:ext>
              </a:extLst>
            </p:cNvPr>
            <p:cNvSpPr>
              <a:spLocks/>
            </p:cNvSpPr>
            <p:nvPr/>
          </p:nvSpPr>
          <p:spPr bwMode="invGray">
            <a:xfrm>
              <a:off x="9543594" y="1653130"/>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 name="Freeform 61">
              <a:extLst>
                <a:ext uri="{FF2B5EF4-FFF2-40B4-BE49-F238E27FC236}">
                  <a16:creationId xmlns:a16="http://schemas.microsoft.com/office/drawing/2014/main" xmlns="" id="{43DFA27A-4B19-4C3C-8047-F6537CC09B9A}"/>
                </a:ext>
              </a:extLst>
            </p:cNvPr>
            <p:cNvSpPr>
              <a:spLocks/>
            </p:cNvSpPr>
            <p:nvPr/>
          </p:nvSpPr>
          <p:spPr bwMode="invGray">
            <a:xfrm>
              <a:off x="10837406" y="1614971"/>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 name="Freeform 62">
              <a:extLst>
                <a:ext uri="{FF2B5EF4-FFF2-40B4-BE49-F238E27FC236}">
                  <a16:creationId xmlns:a16="http://schemas.microsoft.com/office/drawing/2014/main" xmlns="" id="{ECE5B1B2-5EFF-4CC4-93A6-AA0E25758009}"/>
                </a:ext>
              </a:extLst>
            </p:cNvPr>
            <p:cNvSpPr>
              <a:spLocks/>
            </p:cNvSpPr>
            <p:nvPr/>
          </p:nvSpPr>
          <p:spPr bwMode="invGray">
            <a:xfrm>
              <a:off x="11200944" y="1638359"/>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 name="Freeform 63">
              <a:extLst>
                <a:ext uri="{FF2B5EF4-FFF2-40B4-BE49-F238E27FC236}">
                  <a16:creationId xmlns:a16="http://schemas.microsoft.com/office/drawing/2014/main" xmlns="" id="{BFD146F9-B77A-4DC4-A6D6-3FE762CE8C9F}"/>
                </a:ext>
              </a:extLst>
            </p:cNvPr>
            <p:cNvSpPr>
              <a:spLocks/>
            </p:cNvSpPr>
            <p:nvPr/>
          </p:nvSpPr>
          <p:spPr bwMode="invGray">
            <a:xfrm>
              <a:off x="10913606" y="1626050"/>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 name="Freeform 64">
              <a:extLst>
                <a:ext uri="{FF2B5EF4-FFF2-40B4-BE49-F238E27FC236}">
                  <a16:creationId xmlns:a16="http://schemas.microsoft.com/office/drawing/2014/main" xmlns="" id="{53C62036-53D8-4EF7-BC2E-337272B526F2}"/>
                </a:ext>
              </a:extLst>
            </p:cNvPr>
            <p:cNvSpPr>
              <a:spLocks/>
            </p:cNvSpPr>
            <p:nvPr/>
          </p:nvSpPr>
          <p:spPr bwMode="invGray">
            <a:xfrm>
              <a:off x="10977106" y="1628512"/>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 name="Freeform 65">
              <a:extLst>
                <a:ext uri="{FF2B5EF4-FFF2-40B4-BE49-F238E27FC236}">
                  <a16:creationId xmlns:a16="http://schemas.microsoft.com/office/drawing/2014/main" xmlns="" id="{87F9C78B-A071-4C50-BA18-28782D1805DF}"/>
                </a:ext>
              </a:extLst>
            </p:cNvPr>
            <p:cNvSpPr>
              <a:spLocks/>
            </p:cNvSpPr>
            <p:nvPr/>
          </p:nvSpPr>
          <p:spPr bwMode="invGray">
            <a:xfrm>
              <a:off x="10550069" y="1611279"/>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 name="Freeform 66">
              <a:extLst>
                <a:ext uri="{FF2B5EF4-FFF2-40B4-BE49-F238E27FC236}">
                  <a16:creationId xmlns:a16="http://schemas.microsoft.com/office/drawing/2014/main" xmlns="" id="{699B32BD-C410-43CB-AF77-4431E8D82860}"/>
                </a:ext>
              </a:extLst>
            </p:cNvPr>
            <p:cNvSpPr>
              <a:spLocks/>
            </p:cNvSpPr>
            <p:nvPr/>
          </p:nvSpPr>
          <p:spPr bwMode="invGray">
            <a:xfrm>
              <a:off x="10910431" y="1635897"/>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 name="Freeform 67">
              <a:extLst>
                <a:ext uri="{FF2B5EF4-FFF2-40B4-BE49-F238E27FC236}">
                  <a16:creationId xmlns:a16="http://schemas.microsoft.com/office/drawing/2014/main" xmlns="" id="{5BA484AA-2275-45B4-9B03-06B4E5468D8D}"/>
                </a:ext>
              </a:extLst>
            </p:cNvPr>
            <p:cNvSpPr>
              <a:spLocks/>
            </p:cNvSpPr>
            <p:nvPr/>
          </p:nvSpPr>
          <p:spPr bwMode="invGray">
            <a:xfrm>
              <a:off x="10711994" y="1634666"/>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 name="Freeform 68">
              <a:extLst>
                <a:ext uri="{FF2B5EF4-FFF2-40B4-BE49-F238E27FC236}">
                  <a16:creationId xmlns:a16="http://schemas.microsoft.com/office/drawing/2014/main" xmlns="" id="{E4506AF3-11A2-41F5-AA7E-9AF8C841C20C}"/>
                </a:ext>
              </a:extLst>
            </p:cNvPr>
            <p:cNvSpPr>
              <a:spLocks/>
            </p:cNvSpPr>
            <p:nvPr/>
          </p:nvSpPr>
          <p:spPr bwMode="invGray">
            <a:xfrm>
              <a:off x="10770731" y="1635897"/>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 name="Freeform 69">
              <a:extLst>
                <a:ext uri="{FF2B5EF4-FFF2-40B4-BE49-F238E27FC236}">
                  <a16:creationId xmlns:a16="http://schemas.microsoft.com/office/drawing/2014/main" xmlns="" id="{F26AC628-2D60-4D60-B0DF-6178E4781705}"/>
                </a:ext>
              </a:extLst>
            </p:cNvPr>
            <p:cNvSpPr>
              <a:spLocks/>
            </p:cNvSpPr>
            <p:nvPr/>
          </p:nvSpPr>
          <p:spPr bwMode="invGray">
            <a:xfrm>
              <a:off x="10829469" y="1640821"/>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 name="Freeform 70">
              <a:extLst>
                <a:ext uri="{FF2B5EF4-FFF2-40B4-BE49-F238E27FC236}">
                  <a16:creationId xmlns:a16="http://schemas.microsoft.com/office/drawing/2014/main" xmlns="" id="{FC47DFB4-DCA3-428D-89E3-96B225B661B2}"/>
                </a:ext>
              </a:extLst>
            </p:cNvPr>
            <p:cNvSpPr>
              <a:spLocks/>
            </p:cNvSpPr>
            <p:nvPr/>
          </p:nvSpPr>
          <p:spPr bwMode="invGray">
            <a:xfrm>
              <a:off x="10175419" y="1634666"/>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 name="Freeform 71">
              <a:extLst>
                <a:ext uri="{FF2B5EF4-FFF2-40B4-BE49-F238E27FC236}">
                  <a16:creationId xmlns:a16="http://schemas.microsoft.com/office/drawing/2014/main" xmlns="" id="{2AED9879-2369-46DB-B2D0-678B70EA7FFA}"/>
                </a:ext>
              </a:extLst>
            </p:cNvPr>
            <p:cNvSpPr>
              <a:spLocks/>
            </p:cNvSpPr>
            <p:nvPr/>
          </p:nvSpPr>
          <p:spPr bwMode="invGray">
            <a:xfrm>
              <a:off x="10354806" y="1643283"/>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 name="Freeform 72">
              <a:extLst>
                <a:ext uri="{FF2B5EF4-FFF2-40B4-BE49-F238E27FC236}">
                  <a16:creationId xmlns:a16="http://schemas.microsoft.com/office/drawing/2014/main" xmlns="" id="{3E524BF5-013C-4F13-BCC9-CB62B1258C72}"/>
                </a:ext>
              </a:extLst>
            </p:cNvPr>
            <p:cNvSpPr>
              <a:spLocks/>
            </p:cNvSpPr>
            <p:nvPr/>
          </p:nvSpPr>
          <p:spPr bwMode="invGray">
            <a:xfrm>
              <a:off x="10162719" y="1649437"/>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 name="Freeform 73">
              <a:extLst>
                <a:ext uri="{FF2B5EF4-FFF2-40B4-BE49-F238E27FC236}">
                  <a16:creationId xmlns:a16="http://schemas.microsoft.com/office/drawing/2014/main" xmlns="" id="{6B1BA0A2-ED9F-4ADD-A8B1-37C874858078}"/>
                </a:ext>
              </a:extLst>
            </p:cNvPr>
            <p:cNvSpPr>
              <a:spLocks/>
            </p:cNvSpPr>
            <p:nvPr/>
          </p:nvSpPr>
          <p:spPr bwMode="invGray">
            <a:xfrm>
              <a:off x="9492794" y="1632204"/>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 name="Freeform 74">
              <a:extLst>
                <a:ext uri="{FF2B5EF4-FFF2-40B4-BE49-F238E27FC236}">
                  <a16:creationId xmlns:a16="http://schemas.microsoft.com/office/drawing/2014/main" xmlns="" id="{C08E9267-DEAE-434A-BEC6-65039F911333}"/>
                </a:ext>
              </a:extLst>
            </p:cNvPr>
            <p:cNvSpPr>
              <a:spLocks/>
            </p:cNvSpPr>
            <p:nvPr/>
          </p:nvSpPr>
          <p:spPr bwMode="invGray">
            <a:xfrm>
              <a:off x="8822869" y="1654361"/>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 name="Freeform 75">
              <a:extLst>
                <a:ext uri="{FF2B5EF4-FFF2-40B4-BE49-F238E27FC236}">
                  <a16:creationId xmlns:a16="http://schemas.microsoft.com/office/drawing/2014/main" xmlns="" id="{65DF1F25-0D28-40DE-9139-07B0C941F2D3}"/>
                </a:ext>
              </a:extLst>
            </p:cNvPr>
            <p:cNvSpPr>
              <a:spLocks/>
            </p:cNvSpPr>
            <p:nvPr/>
          </p:nvSpPr>
          <p:spPr bwMode="invGray">
            <a:xfrm>
              <a:off x="8876844" y="1651899"/>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 name="Freeform 76">
              <a:extLst>
                <a:ext uri="{FF2B5EF4-FFF2-40B4-BE49-F238E27FC236}">
                  <a16:creationId xmlns:a16="http://schemas.microsoft.com/office/drawing/2014/main" xmlns="" id="{B570FAE5-12E2-4DA4-A269-220BE80271CE}"/>
                </a:ext>
              </a:extLst>
            </p:cNvPr>
            <p:cNvSpPr>
              <a:spLocks/>
            </p:cNvSpPr>
            <p:nvPr/>
          </p:nvSpPr>
          <p:spPr bwMode="invGray">
            <a:xfrm>
              <a:off x="1458456" y="1602662"/>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 name="Freeform 77">
              <a:extLst>
                <a:ext uri="{FF2B5EF4-FFF2-40B4-BE49-F238E27FC236}">
                  <a16:creationId xmlns:a16="http://schemas.microsoft.com/office/drawing/2014/main" xmlns="" id="{8E911C84-8D10-44F8-99E0-EE1314A60A0F}"/>
                </a:ext>
              </a:extLst>
            </p:cNvPr>
            <p:cNvSpPr>
              <a:spLocks/>
            </p:cNvSpPr>
            <p:nvPr/>
          </p:nvSpPr>
          <p:spPr bwMode="invGray">
            <a:xfrm>
              <a:off x="1393369" y="1605124"/>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 name="Freeform 78">
              <a:extLst>
                <a:ext uri="{FF2B5EF4-FFF2-40B4-BE49-F238E27FC236}">
                  <a16:creationId xmlns:a16="http://schemas.microsoft.com/office/drawing/2014/main" xmlns="" id="{044DA7C6-769B-4647-8344-D371E739316C}"/>
                </a:ext>
              </a:extLst>
            </p:cNvPr>
            <p:cNvSpPr>
              <a:spLocks/>
            </p:cNvSpPr>
            <p:nvPr/>
          </p:nvSpPr>
          <p:spPr bwMode="invGray">
            <a:xfrm>
              <a:off x="6520994" y="1659284"/>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 name="Freeform 79">
              <a:extLst>
                <a:ext uri="{FF2B5EF4-FFF2-40B4-BE49-F238E27FC236}">
                  <a16:creationId xmlns:a16="http://schemas.microsoft.com/office/drawing/2014/main" xmlns="" id="{D028C39E-E409-4919-912D-E72CD148C979}"/>
                </a:ext>
              </a:extLst>
            </p:cNvPr>
            <p:cNvSpPr>
              <a:spLocks/>
            </p:cNvSpPr>
            <p:nvPr/>
          </p:nvSpPr>
          <p:spPr bwMode="invGray">
            <a:xfrm>
              <a:off x="6033631" y="1651899"/>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 name="Freeform 80">
              <a:extLst>
                <a:ext uri="{FF2B5EF4-FFF2-40B4-BE49-F238E27FC236}">
                  <a16:creationId xmlns:a16="http://schemas.microsoft.com/office/drawing/2014/main" xmlns="" id="{A6D3239C-A0A7-488A-B1DA-C59DAF1768DC}"/>
                </a:ext>
              </a:extLst>
            </p:cNvPr>
            <p:cNvSpPr>
              <a:spLocks/>
            </p:cNvSpPr>
            <p:nvPr/>
          </p:nvSpPr>
          <p:spPr bwMode="invGray">
            <a:xfrm>
              <a:off x="5609769" y="1656822"/>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spTree>
    <p:extLst>
      <p:ext uri="{BB962C8B-B14F-4D97-AF65-F5344CB8AC3E}">
        <p14:creationId xmlns:p14="http://schemas.microsoft.com/office/powerpoint/2010/main" val="2105821685"/>
      </p:ext>
    </p:extLst>
  </p:cSld>
  <p:clrMapOvr>
    <a:masterClrMapping/>
  </p:clrMapOvr>
  <p:transition spd="med">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800351299"/>
      </p:ext>
    </p:extLst>
  </p:cSld>
  <p:clrMapOvr>
    <a:masterClrMapping/>
  </p:clrMapOvr>
  <p:transition spd="med">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pPr/>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186670715"/>
      </p:ext>
    </p:extLst>
  </p:cSld>
  <p:clrMapOvr>
    <a:masterClrMapping/>
  </p:clrMapOvr>
  <p:transition spd="med">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pPr/>
              <a:t>5/17/2024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516172952"/>
      </p:ext>
    </p:extLst>
  </p:cSld>
  <p:clrMapOvr>
    <a:masterClrMapping/>
  </p:clrMapOvr>
  <p:transition spd="med">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pPr/>
              <a:t>5/17/2024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290672663"/>
      </p:ext>
    </p:extLst>
  </p:cSld>
  <p:clrMapOvr>
    <a:masterClrMapping/>
  </p:clrMapOvr>
  <p:transition spd="med">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pPr/>
              <a:t>5/17/2024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686164800"/>
      </p:ext>
    </p:extLst>
  </p:cSld>
  <p:clrMapOvr>
    <a:masterClrMapping/>
  </p:clrMapOvr>
  <p:transition spd="med">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738975922"/>
      </p:ext>
    </p:extLst>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110394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269044623"/>
      </p:ext>
    </p:extLst>
  </p:cSld>
  <p:clrMapOvr>
    <a:masterClrMapping/>
  </p:clrMapOvr>
  <p:transition spd="med">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878949967"/>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38554320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82004318"/>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532269674"/>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359316494"/>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138699419"/>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733223270"/>
      </p:ext>
    </p:extLst>
  </p:cSld>
  <p:clrMapOvr>
    <a:masterClrMapping/>
  </p:clrMapOvr>
  <p:transition spd="med">
    <p:fad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89583657"/>
      </p:ext>
    </p:extLst>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867" y="4406909"/>
            <a:ext cx="10362724"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867" y="2906713"/>
            <a:ext cx="10362724" cy="1500187"/>
          </a:xfrm>
        </p:spPr>
        <p:txBody>
          <a:bodyPr anchor="b"/>
          <a:lstStyle>
            <a:lvl1pPr marL="0" indent="0">
              <a:buNone/>
              <a:defRPr sz="2000">
                <a:solidFill>
                  <a:schemeClr val="tx1">
                    <a:tint val="75000"/>
                  </a:schemeClr>
                </a:solidFill>
              </a:defRPr>
            </a:lvl1pPr>
            <a:lvl2pPr marL="457178" indent="0">
              <a:buNone/>
              <a:defRPr sz="1800">
                <a:solidFill>
                  <a:schemeClr val="tx1">
                    <a:tint val="75000"/>
                  </a:schemeClr>
                </a:solidFill>
              </a:defRPr>
            </a:lvl2pPr>
            <a:lvl3pPr marL="914354" indent="0">
              <a:buNone/>
              <a:defRPr sz="1600">
                <a:solidFill>
                  <a:schemeClr val="tx1">
                    <a:tint val="75000"/>
                  </a:schemeClr>
                </a:solidFill>
              </a:defRPr>
            </a:lvl3pPr>
            <a:lvl4pPr marL="1371532" indent="0">
              <a:buNone/>
              <a:defRPr sz="1400">
                <a:solidFill>
                  <a:schemeClr val="tx1">
                    <a:tint val="75000"/>
                  </a:schemeClr>
                </a:solidFill>
              </a:defRPr>
            </a:lvl4pPr>
            <a:lvl5pPr marL="1828709" indent="0">
              <a:buNone/>
              <a:defRPr sz="1400">
                <a:solidFill>
                  <a:schemeClr val="tx1">
                    <a:tint val="75000"/>
                  </a:schemeClr>
                </a:solidFill>
              </a:defRPr>
            </a:lvl5pPr>
            <a:lvl6pPr marL="2285886" indent="0">
              <a:buNone/>
              <a:defRPr sz="1400">
                <a:solidFill>
                  <a:schemeClr val="tx1">
                    <a:tint val="75000"/>
                  </a:schemeClr>
                </a:solidFill>
              </a:defRPr>
            </a:lvl6pPr>
            <a:lvl7pPr marL="2743062" indent="0">
              <a:buNone/>
              <a:defRPr sz="1400">
                <a:solidFill>
                  <a:schemeClr val="tx1">
                    <a:tint val="75000"/>
                  </a:schemeClr>
                </a:solidFill>
              </a:defRPr>
            </a:lvl7pPr>
            <a:lvl8pPr marL="3200240" indent="0">
              <a:buNone/>
              <a:defRPr sz="1400">
                <a:solidFill>
                  <a:schemeClr val="tx1">
                    <a:tint val="75000"/>
                  </a:schemeClr>
                </a:solidFill>
              </a:defRPr>
            </a:lvl8pPr>
            <a:lvl9pPr marL="365741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95325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760" y="1600206"/>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20" y="1600206"/>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15886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761" y="1535113"/>
            <a:ext cx="5386203" cy="63976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4" name="Content Placeholder 3"/>
          <p:cNvSpPr>
            <a:spLocks noGrp="1"/>
          </p:cNvSpPr>
          <p:nvPr>
            <p:ph sz="half" idx="2"/>
          </p:nvPr>
        </p:nvSpPr>
        <p:spPr>
          <a:xfrm>
            <a:off x="609761" y="2174875"/>
            <a:ext cx="538620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2864" y="1535113"/>
            <a:ext cx="5389379" cy="63976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64" y="2174875"/>
            <a:ext cx="538937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532219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1975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07283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762" y="273050"/>
            <a:ext cx="4011071"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918" y="273059"/>
            <a:ext cx="681532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762" y="1435103"/>
            <a:ext cx="4011071" cy="4691063"/>
          </a:xfrm>
        </p:spPr>
        <p:txBody>
          <a:bodyPr/>
          <a:lstStyle>
            <a:lvl1pPr marL="0" indent="0">
              <a:buNone/>
              <a:defRPr sz="1400"/>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9915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812" y="4800600"/>
            <a:ext cx="7315517"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812" y="612775"/>
            <a:ext cx="7315517" cy="4114800"/>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endParaRPr lang="en-GB"/>
          </a:p>
        </p:txBody>
      </p:sp>
      <p:sp>
        <p:nvSpPr>
          <p:cNvPr id="4" name="Text Placeholder 3"/>
          <p:cNvSpPr>
            <a:spLocks noGrp="1"/>
          </p:cNvSpPr>
          <p:nvPr>
            <p:ph type="body" sz="half" idx="2"/>
          </p:nvPr>
        </p:nvSpPr>
        <p:spPr>
          <a:xfrm>
            <a:off x="2389812" y="5367338"/>
            <a:ext cx="7315517" cy="804862"/>
          </a:xfrm>
        </p:spPr>
        <p:txBody>
          <a:bodyPr/>
          <a:lstStyle>
            <a:lvl1pPr marL="0" indent="0">
              <a:buNone/>
              <a:defRPr sz="1400"/>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17/05/2024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39770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761" y="274638"/>
            <a:ext cx="10972483"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761" y="1600206"/>
            <a:ext cx="10972483"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761" y="6356359"/>
            <a:ext cx="2843955"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5C86E-2138-4E4E-A543-2BE83141ECB2}" type="datetimeFigureOut">
              <a:rPr lang="en-GB" smtClean="0"/>
              <a:pPr/>
              <a:t>17/05/2024</a:t>
            </a:fld>
            <a:endParaRPr lang="en-GB"/>
          </a:p>
        </p:txBody>
      </p:sp>
      <p:sp>
        <p:nvSpPr>
          <p:cNvPr id="5" name="Footer Placeholder 4"/>
          <p:cNvSpPr>
            <a:spLocks noGrp="1"/>
          </p:cNvSpPr>
          <p:nvPr>
            <p:ph type="ftr" sz="quarter" idx="3"/>
          </p:nvPr>
        </p:nvSpPr>
        <p:spPr>
          <a:xfrm>
            <a:off x="4165099" y="6356359"/>
            <a:ext cx="386180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8291" y="6356359"/>
            <a:ext cx="284395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892426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354" rtl="0" eaLnBrk="1" latinLnBrk="0" hangingPunct="1">
        <a:spcBef>
          <a:spcPct val="0"/>
        </a:spcBef>
        <a:buNone/>
        <a:defRPr sz="4400" kern="1200">
          <a:solidFill>
            <a:schemeClr val="tx1"/>
          </a:solidFill>
          <a:latin typeface="+mj-lt"/>
          <a:ea typeface="+mj-ea"/>
          <a:cs typeface="+mj-cs"/>
        </a:defRPr>
      </a:lvl1pPr>
    </p:titleStyle>
    <p:bodyStyle>
      <a:lvl1pPr marL="342882" indent="-342882" algn="l" defTabSz="914354"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13" indent="-285737" algn="l" defTabSz="914354"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42" indent="-228589" algn="l" defTabSz="914354"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20"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98"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74"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52"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29"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06"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3C5C86E-2138-4E4E-A543-2BE83141ECB2}" type="datetimeFigureOut">
              <a:rPr lang="en-GB" smtClean="0"/>
              <a:pPr/>
              <a:t>17/05/2024</a:t>
            </a:fld>
            <a:endParaRPr lang="en-GB"/>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3008943298"/>
      </p:ext>
    </p:extLst>
  </p:cSld>
  <p:clrMap bg1="dk1" tx1="lt1" bg2="dk2" tx2="lt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 id="2147484092" r:id="rId12"/>
    <p:sldLayoutId id="2147484093" r:id="rId13"/>
    <p:sldLayoutId id="2147484094" r:id="rId14"/>
    <p:sldLayoutId id="2147484095" r:id="rId15"/>
    <p:sldLayoutId id="2147484096" r:id="rId16"/>
    <p:sldLayoutId id="2147484097" r:id="rId17"/>
  </p:sldLayoutIdLst>
  <p:transition spd="med">
    <p:fade/>
  </p:transition>
  <p:timing>
    <p:tnLst>
      <p:par>
        <p:cTn id="1" dur="indefinite" restart="never" nodeType="tmRoot"/>
      </p:par>
    </p:tnLst>
  </p:timing>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223792" y="310344"/>
            <a:ext cx="3672408" cy="105273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7328" y="5301208"/>
            <a:ext cx="12124925" cy="1728192"/>
          </a:xfrm>
        </p:spPr>
        <p:txBody>
          <a:bodyPr>
            <a:normAutofit/>
          </a:bodyPr>
          <a:lstStyle/>
          <a:p>
            <a:endParaRPr lang="sr-Latn-ME" sz="3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endParaRPr>
          </a:p>
          <a:p>
            <a:r>
              <a:rPr lang="sr-Latn-ME" sz="2800" b="1" dirty="0" smtClean="0">
                <a:solidFill>
                  <a:srgbClr val="FFCC66"/>
                </a:solidFill>
                <a:effectLst>
                  <a:reflection blurRad="6350" stA="55000" endA="300" endPos="45500" dir="5400000" sy="-100000" algn="bl" rotWithShape="0"/>
                </a:effectLst>
                <a:latin typeface="Georgia" pitchFamily="18" charset="0"/>
              </a:rPr>
              <a:t>Prof. dr Vladimir Savković</a:t>
            </a:r>
          </a:p>
        </p:txBody>
      </p:sp>
      <p:pic>
        <p:nvPicPr>
          <p:cNvPr id="5" name="Picture 4">
            <a:extLst>
              <a:ext uri="{FF2B5EF4-FFF2-40B4-BE49-F238E27FC236}">
                <a16:creationId xmlns:a16="http://schemas.microsoft.com/office/drawing/2014/main" xmlns="" id="{D59BE73C-BF83-4916-AE2D-373DBC138A88}"/>
              </a:ext>
            </a:extLst>
          </p:cNvPr>
          <p:cNvPicPr>
            <a:picLocks noChangeAspect="1" noChangeArrowheads="1"/>
          </p:cNvPicPr>
          <p:nvPr/>
        </p:nvPicPr>
        <p:blipFill>
          <a:blip r:embed="rId2" cstate="print"/>
          <a:srcRect r="84048" b="29515"/>
          <a:stretch>
            <a:fillRect/>
          </a:stretch>
        </p:blipFill>
        <p:spPr bwMode="auto">
          <a:xfrm>
            <a:off x="10704513" y="188640"/>
            <a:ext cx="1446003" cy="1296144"/>
          </a:xfrm>
          <a:prstGeom prst="rect">
            <a:avLst/>
          </a:prstGeom>
          <a:noFill/>
          <a:ln w="9525">
            <a:noFill/>
            <a:miter lim="800000"/>
            <a:headEnd/>
            <a:tailEnd/>
          </a:ln>
        </p:spPr>
      </p:pic>
      <p:pic>
        <p:nvPicPr>
          <p:cNvPr id="7" name="Picture 6" descr="earssmus.png"/>
          <p:cNvPicPr>
            <a:picLocks noChangeAspect="1"/>
          </p:cNvPicPr>
          <p:nvPr/>
        </p:nvPicPr>
        <p:blipFill>
          <a:blip r:embed="rId3" cstate="print"/>
          <a:stretch>
            <a:fillRect/>
          </a:stretch>
        </p:blipFill>
        <p:spPr>
          <a:xfrm>
            <a:off x="4350820" y="620688"/>
            <a:ext cx="3384376" cy="576064"/>
          </a:xfrm>
          <a:prstGeom prst="rect">
            <a:avLst/>
          </a:prstGeom>
        </p:spPr>
      </p:pic>
      <p:pic>
        <p:nvPicPr>
          <p:cNvPr id="4" name="Picture 3"/>
          <p:cNvPicPr>
            <a:picLocks noChangeAspect="1"/>
          </p:cNvPicPr>
          <p:nvPr/>
        </p:nvPicPr>
        <p:blipFill>
          <a:blip r:embed="rId4"/>
          <a:stretch>
            <a:fillRect/>
          </a:stretch>
        </p:blipFill>
        <p:spPr>
          <a:xfrm>
            <a:off x="8707247" y="120593"/>
            <a:ext cx="1504951" cy="146685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96" y="-290010"/>
            <a:ext cx="3862801" cy="2613071"/>
          </a:xfrm>
          <a:prstGeom prst="rect">
            <a:avLst/>
          </a:prstGeom>
        </p:spPr>
      </p:pic>
      <p:sp>
        <p:nvSpPr>
          <p:cNvPr id="15" name="TextBox 14"/>
          <p:cNvSpPr txBox="1"/>
          <p:nvPr/>
        </p:nvSpPr>
        <p:spPr>
          <a:xfrm>
            <a:off x="842338" y="1484784"/>
            <a:ext cx="10585176" cy="4031873"/>
          </a:xfrm>
          <a:prstGeom prst="rect">
            <a:avLst/>
          </a:prstGeom>
          <a:noFill/>
        </p:spPr>
        <p:txBody>
          <a:bodyPr wrap="square" rtlCol="0">
            <a:spAutoFit/>
          </a:bodyPr>
          <a:lstStyle/>
          <a:p>
            <a:pPr algn="ctr"/>
            <a:r>
              <a:rPr lang="sr-Latn-ME" sz="3600" b="1" dirty="0" smtClean="0">
                <a:solidFill>
                  <a:srgbClr val="FFCC66"/>
                </a:solidFill>
                <a:latin typeface="Georgia" panose="02040502050405020303" pitchFamily="18" charset="0"/>
              </a:rPr>
              <a:t>PRAVNI FAKULTET UCG </a:t>
            </a:r>
          </a:p>
          <a:p>
            <a:pPr algn="ctr"/>
            <a:endParaRPr lang="sr-Latn-ME" b="1" dirty="0" smtClean="0">
              <a:solidFill>
                <a:srgbClr val="FFCC66"/>
              </a:solidFill>
              <a:latin typeface="Georgia" panose="02040502050405020303" pitchFamily="18" charset="0"/>
            </a:endParaRPr>
          </a:p>
          <a:p>
            <a:pPr algn="ctr"/>
            <a:r>
              <a:rPr lang="sr-Latn-ME" sz="2800" b="1" dirty="0" smtClean="0">
                <a:solidFill>
                  <a:srgbClr val="FFCC66"/>
                </a:solidFill>
                <a:latin typeface="Georgia" panose="02040502050405020303" pitchFamily="18" charset="0"/>
              </a:rPr>
              <a:t>CENTAR ZA OBUKU U SUDSTVU I DRŽAVNOM TUŽILAŠTVU</a:t>
            </a:r>
          </a:p>
          <a:p>
            <a:pPr algn="ctr"/>
            <a:endParaRPr lang="sr-Latn-ME" sz="3200" dirty="0" smtClean="0">
              <a:latin typeface="Georgia" panose="02040502050405020303" pitchFamily="18" charset="0"/>
            </a:endParaRPr>
          </a:p>
          <a:p>
            <a:pPr algn="ctr"/>
            <a:r>
              <a:rPr lang="sr-Latn-ME" sz="3200" b="1" dirty="0" smtClean="0">
                <a:latin typeface="Georgia" panose="02040502050405020303" pitchFamily="18" charset="0"/>
              </a:rPr>
              <a:t>HORIZONTALNO</a:t>
            </a:r>
            <a:r>
              <a:rPr lang="en-US" sz="3200" b="1" dirty="0" smtClean="0">
                <a:latin typeface="Georgia" panose="02040502050405020303" pitchFamily="18" charset="0"/>
              </a:rPr>
              <a:t> </a:t>
            </a:r>
            <a:r>
              <a:rPr lang="sr-Latn-ME" sz="3200" b="1" dirty="0" smtClean="0">
                <a:latin typeface="Georgia" panose="02040502050405020303" pitchFamily="18" charset="0"/>
              </a:rPr>
              <a:t>NEPOSREDNO DEJSTVO </a:t>
            </a:r>
            <a:r>
              <a:rPr lang="en-US" sz="3200" b="1" dirty="0" smtClean="0">
                <a:latin typeface="Georgia" panose="02040502050405020303" pitchFamily="18" charset="0"/>
              </a:rPr>
              <a:t>ODREDBI UFEU O </a:t>
            </a:r>
            <a:r>
              <a:rPr lang="sr-Latn-ME" sz="3200" b="1" smtClean="0">
                <a:latin typeface="Georgia" panose="02040502050405020303" pitchFamily="18" charset="0"/>
              </a:rPr>
              <a:t>SLOBODI </a:t>
            </a:r>
            <a:r>
              <a:rPr lang="sr-Latn-ME" sz="3200" b="1" dirty="0" smtClean="0">
                <a:latin typeface="Georgia" panose="02040502050405020303" pitchFamily="18" charset="0"/>
              </a:rPr>
              <a:t>KRETANJA NA UNUTRAŠNJEM TRŽIŠTU</a:t>
            </a:r>
          </a:p>
          <a:p>
            <a:endParaRPr lang="en-US" dirty="0"/>
          </a:p>
        </p:txBody>
      </p:sp>
    </p:spTree>
    <p:extLst>
      <p:ext uri="{BB962C8B-B14F-4D97-AF65-F5344CB8AC3E}">
        <p14:creationId xmlns:p14="http://schemas.microsoft.com/office/powerpoint/2010/main" val="10224714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11" y="807554"/>
            <a:ext cx="12025336" cy="893254"/>
          </a:xfrm>
        </p:spPr>
        <p:txBody>
          <a:bodyPr>
            <a:noAutofit/>
          </a:bodyPr>
          <a:lstStyle/>
          <a:p>
            <a:r>
              <a:rPr lang="sr-Latn-ME" sz="3000" spc="-151"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700" dirty="0">
                <a:solidFill>
                  <a:srgbClr val="FFCC66"/>
                </a:solidFill>
                <a:latin typeface="Lucida Bright" panose="02040602050505020304" pitchFamily="18" charset="0"/>
              </a:rPr>
              <a:t>DISKRIMINATORNA OGRANIČENJA </a:t>
            </a:r>
            <a:r>
              <a:rPr lang="sr-Latn-ME" sz="2700" dirty="0">
                <a:latin typeface="Lucida Bright" panose="02040602050505020304" pitchFamily="18" charset="0"/>
              </a:rPr>
              <a:t>- </a:t>
            </a:r>
            <a:br>
              <a:rPr lang="sr-Latn-ME" sz="2700" dirty="0">
                <a:latin typeface="Lucida Bright" panose="02040602050505020304" pitchFamily="18" charset="0"/>
              </a:rPr>
            </a:br>
            <a:endParaRPr lang="en-US" sz="27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47328" y="1916832"/>
            <a:ext cx="12144672" cy="5013176"/>
          </a:xfrm>
        </p:spPr>
        <p:txBody>
          <a:bodyPr>
            <a:noAutofit/>
          </a:bodyPr>
          <a:lstStyle/>
          <a:p>
            <a:pPr marL="0" indent="0" algn="just">
              <a:lnSpc>
                <a:spcPct val="100000"/>
              </a:lnSpc>
              <a:buNone/>
            </a:pPr>
            <a:r>
              <a:rPr lang="sr-Latn-ME" sz="2100" b="1" dirty="0">
                <a:solidFill>
                  <a:srgbClr val="FFFF99"/>
                </a:solidFill>
                <a:latin typeface="Lucida Bright" panose="02040602050505020304" pitchFamily="18" charset="0"/>
              </a:rPr>
              <a:t>Walrave &amp; Koch 36/74. </a:t>
            </a:r>
            <a:r>
              <a:rPr lang="sr-Latn-ME" sz="1900" b="1" dirty="0">
                <a:latin typeface="Lucida Bright" panose="02040602050505020304" pitchFamily="18" charset="0"/>
              </a:rPr>
              <a:t>(</a:t>
            </a:r>
            <a:r>
              <a:rPr lang="sr-Latn-ME" sz="1900" b="1" u="sng" dirty="0">
                <a:latin typeface="Lucida Bright" panose="02040602050505020304" pitchFamily="18" charset="0"/>
              </a:rPr>
              <a:t>sloboda kretanja radnika i sloboda pružanja usluga</a:t>
            </a:r>
            <a:r>
              <a:rPr lang="sr-Latn-ME" sz="1900" b="1" dirty="0">
                <a:latin typeface="Lucida Bright" panose="02040602050505020304" pitchFamily="18" charset="0"/>
              </a:rPr>
              <a:t>)</a:t>
            </a:r>
            <a:endParaRPr lang="sr-Latn-ME" sz="1900" b="1" dirty="0">
              <a:solidFill>
                <a:srgbClr val="FFFF99"/>
              </a:solidFill>
              <a:latin typeface="Lucida Bright" panose="02040602050505020304" pitchFamily="18" charset="0"/>
            </a:endParaRPr>
          </a:p>
          <a:p>
            <a:pPr algn="just">
              <a:lnSpc>
                <a:spcPct val="100000"/>
              </a:lnSpc>
            </a:pPr>
            <a:r>
              <a:rPr lang="sr-Latn-ME" sz="1900" b="1" dirty="0">
                <a:solidFill>
                  <a:srgbClr val="FFFF99"/>
                </a:solidFill>
                <a:latin typeface="Lucida Bright" panose="02040602050505020304" pitchFamily="18" charset="0"/>
              </a:rPr>
              <a:t>Prvi slučaj u kojem je ustanovljeno horizontalno neposredno dejstvo odredbi UFEU o nekoj od osnovnih sloboda unutrašnjeg tržišta (slobode kretanja radnika i slobode pružanja usluga); </a:t>
            </a:r>
          </a:p>
          <a:p>
            <a:pPr algn="just">
              <a:lnSpc>
                <a:spcPct val="100000"/>
              </a:lnSpc>
            </a:pPr>
            <a:r>
              <a:rPr lang="sr-Latn-ME" sz="1900" b="1" u="sng" dirty="0" smtClean="0">
                <a:latin typeface="Lucida Bright" panose="02040602050505020304" pitchFamily="18" charset="0"/>
              </a:rPr>
              <a:t>MERITUM SPORA</a:t>
            </a:r>
            <a:r>
              <a:rPr lang="sr-Latn-ME" sz="1900" b="1" dirty="0" smtClean="0">
                <a:latin typeface="Lucida Bright" panose="02040602050505020304" pitchFamily="18" charset="0"/>
              </a:rPr>
              <a:t> pred </a:t>
            </a:r>
            <a:r>
              <a:rPr lang="sr-Latn-ME" sz="1900" b="1" dirty="0">
                <a:latin typeface="Lucida Bright" panose="02040602050505020304" pitchFamily="18" charset="0"/>
              </a:rPr>
              <a:t>holandskim sudom je vezan za dvojicu profesionalnih vozača motocikala koji daju tempo takmičarima na biciklističkim trkama, holandske državljane (</a:t>
            </a:r>
            <a:r>
              <a:rPr lang="sr-Latn-ME" sz="1900" b="1" i="1" dirty="0">
                <a:latin typeface="Lucida Bright" panose="02040602050505020304" pitchFamily="18" charset="0"/>
              </a:rPr>
              <a:t>Walrave </a:t>
            </a:r>
            <a:r>
              <a:rPr lang="sr-Latn-ME" sz="1900" b="1" dirty="0">
                <a:latin typeface="Lucida Bright" panose="02040602050505020304" pitchFamily="18" charset="0"/>
              </a:rPr>
              <a:t>i</a:t>
            </a:r>
            <a:r>
              <a:rPr lang="sr-Latn-ME" sz="1900" b="1" i="1" dirty="0">
                <a:latin typeface="Lucida Bright" panose="02040602050505020304" pitchFamily="18" charset="0"/>
              </a:rPr>
              <a:t> Koch</a:t>
            </a:r>
            <a:r>
              <a:rPr lang="sr-Latn-ME" sz="1900" b="1" dirty="0">
                <a:latin typeface="Lucida Bright" panose="02040602050505020304" pitchFamily="18" charset="0"/>
              </a:rPr>
              <a:t>),. Ova lica su pokrenula sudski postupak zbog izmjene pravila Međunarodne biciklističke unije (UCI), osnovom kojih su davoaci tempa na Svjetskom prvenstvu u biciklizmu morali biti iz iste države kao i takmičari iz ekipe, tvrdeći da je riječ o (nedozvoljenim) diskriminatornim ograničenjima slobode kretanja radnika i slobode pružanja usluga. </a:t>
            </a:r>
          </a:p>
          <a:p>
            <a:pPr algn="just">
              <a:lnSpc>
                <a:spcPct val="100000"/>
              </a:lnSpc>
            </a:pPr>
            <a:r>
              <a:rPr lang="sr-Latn-ME" sz="1851" b="1" dirty="0">
                <a:latin typeface="Lucida Bright" panose="02040602050505020304" pitchFamily="18" charset="0"/>
              </a:rPr>
              <a:t>Sud pravde je zauzeo stanovište da se zabrana diskriminacije po osnovu državljanstva „</a:t>
            </a:r>
            <a:r>
              <a:rPr lang="sr-Latn-ME" sz="1851" b="1" dirty="0">
                <a:solidFill>
                  <a:srgbClr val="FF5050"/>
                </a:solidFill>
                <a:latin typeface="Lucida Bright" panose="02040602050505020304" pitchFamily="18" charset="0"/>
              </a:rPr>
              <a:t>odnosi ne samo na aktivnosti javnih organa, već se primjenjuje i na pravila bilo kakve prirode koja su usmjerena na </a:t>
            </a:r>
            <a:r>
              <a:rPr lang="sr-Latn-ME" sz="1851" b="1" u="sng" dirty="0">
                <a:solidFill>
                  <a:srgbClr val="FF5050"/>
                </a:solidFill>
                <a:latin typeface="Lucida Bright" panose="02040602050505020304" pitchFamily="18" charset="0"/>
              </a:rPr>
              <a:t>kolektivno regulisanje zaposlenja i pružanja usluga</a:t>
            </a:r>
            <a:r>
              <a:rPr lang="sr-Latn-ME" sz="1851" b="1" dirty="0">
                <a:solidFill>
                  <a:srgbClr val="FFFF99"/>
                </a:solidFill>
                <a:latin typeface="Lucida Bright" panose="02040602050505020304" pitchFamily="18" charset="0"/>
              </a:rPr>
              <a:t>.</a:t>
            </a:r>
            <a:r>
              <a:rPr lang="sr-Latn-ME" sz="1851" b="1" dirty="0">
                <a:latin typeface="Lucida Bright" panose="02040602050505020304" pitchFamily="18" charset="0"/>
              </a:rPr>
              <a:t>“ Time je (in)direktno uslovio ukidanje spornih pravila UCI-ja i ustanovio standard i da </a:t>
            </a:r>
            <a:r>
              <a:rPr lang="sr-Latn-ME" b="1" u="sng" dirty="0">
                <a:solidFill>
                  <a:srgbClr val="FFFF99"/>
                </a:solidFill>
                <a:effectLst/>
                <a:latin typeface="Lucida Bright" panose="02040602050505020304" pitchFamily="18" charset="0"/>
              </a:rPr>
              <a:t>autonomni propisi usmjereni na uređenje kolektivnog zapošljavanja</a:t>
            </a:r>
            <a:r>
              <a:rPr lang="sr-Latn-ME" b="1" dirty="0">
                <a:solidFill>
                  <a:srgbClr val="FFFF99"/>
                </a:solidFill>
                <a:effectLst/>
                <a:latin typeface="Lucida Bright" panose="02040602050505020304" pitchFamily="18" charset="0"/>
              </a:rPr>
              <a:t> </a:t>
            </a:r>
            <a:r>
              <a:rPr lang="sr-Latn-ME" sz="1851" b="1" dirty="0">
                <a:solidFill>
                  <a:srgbClr val="FFFF99"/>
                </a:solidFill>
                <a:latin typeface="Lucida Bright" panose="02040602050505020304" pitchFamily="18" charset="0"/>
              </a:rPr>
              <a:t>mogu predstavljati diskriminatorno ograničenje slobode kretanja radnika i pružanja usluga (HND)</a:t>
            </a:r>
            <a:r>
              <a:rPr lang="sr-Latn-ME" sz="1851" b="1" dirty="0">
                <a:latin typeface="Lucida Bright" panose="02040602050505020304" pitchFamily="18" charset="0"/>
              </a:rPr>
              <a:t>, (</a:t>
            </a:r>
            <a:r>
              <a:rPr lang="sr-Latn-ME" sz="1851" dirty="0">
                <a:latin typeface="Lucida Bright" panose="02040602050505020304" pitchFamily="18" charset="0"/>
              </a:rPr>
              <a:t>što je malo nakon toga potvrđeno u slučaju </a:t>
            </a:r>
            <a:r>
              <a:rPr lang="sr-Latn-ME" sz="1851" i="1" dirty="0">
                <a:latin typeface="Lucida Bright" panose="02040602050505020304" pitchFamily="18" charset="0"/>
              </a:rPr>
              <a:t>Dona </a:t>
            </a:r>
            <a:r>
              <a:rPr lang="sr-Latn-ME" sz="1851" dirty="0">
                <a:latin typeface="Lucida Bright" panose="02040602050505020304" pitchFamily="18" charset="0"/>
              </a:rPr>
              <a:t>13/76</a:t>
            </a:r>
            <a:r>
              <a:rPr lang="sr-Latn-ME" sz="1851" b="1" dirty="0" smtClean="0">
                <a:latin typeface="Lucida Bright" panose="02040602050505020304" pitchFamily="18" charset="0"/>
              </a:rPr>
              <a:t>).</a:t>
            </a:r>
            <a:endParaRPr lang="sr-Latn-ME" sz="1851" b="1" dirty="0">
              <a:latin typeface="Lucida Bright" panose="02040602050505020304" pitchFamily="18" charset="0"/>
            </a:endParaRPr>
          </a:p>
        </p:txBody>
      </p:sp>
    </p:spTree>
    <p:extLst>
      <p:ext uri="{BB962C8B-B14F-4D97-AF65-F5344CB8AC3E}">
        <p14:creationId xmlns:p14="http://schemas.microsoft.com/office/powerpoint/2010/main" val="20658271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765" y="977439"/>
            <a:ext cx="12025336" cy="765800"/>
          </a:xfrm>
        </p:spPr>
        <p:txBody>
          <a:bodyPr>
            <a:noAutofit/>
          </a:bodyPr>
          <a:lstStyle/>
          <a:p>
            <a:r>
              <a:rPr lang="sr-Latn-ME" sz="3000" spc="-151"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700" dirty="0">
                <a:solidFill>
                  <a:srgbClr val="FFCC66"/>
                </a:solidFill>
                <a:latin typeface="Lucida Bright" panose="02040602050505020304" pitchFamily="18" charset="0"/>
              </a:rPr>
              <a:t>DISKRIMINATORNA OGRANIČENJA </a:t>
            </a:r>
            <a:r>
              <a:rPr lang="sr-Latn-ME" sz="2700" dirty="0">
                <a:latin typeface="Lucida Bright" panose="02040602050505020304" pitchFamily="18" charset="0"/>
              </a:rPr>
              <a:t>- </a:t>
            </a:r>
            <a:br>
              <a:rPr lang="sr-Latn-ME" sz="2700" dirty="0">
                <a:latin typeface="Lucida Bright" panose="02040602050505020304" pitchFamily="18" charset="0"/>
              </a:rPr>
            </a:br>
            <a:endParaRPr lang="en-US" sz="27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94765" y="1916832"/>
            <a:ext cx="12025336" cy="5085184"/>
          </a:xfrm>
        </p:spPr>
        <p:txBody>
          <a:bodyPr>
            <a:noAutofit/>
          </a:bodyPr>
          <a:lstStyle/>
          <a:p>
            <a:pPr marL="0" indent="0" algn="just">
              <a:buNone/>
            </a:pPr>
            <a:r>
              <a:rPr lang="sr-Latn-ME" b="1" i="1" dirty="0">
                <a:solidFill>
                  <a:srgbClr val="FFFF99"/>
                </a:solidFill>
                <a:latin typeface="Lucida Bright" panose="02040602050505020304" pitchFamily="18" charset="0"/>
              </a:rPr>
              <a:t>Van Ameyde </a:t>
            </a:r>
            <a:r>
              <a:rPr lang="sr-Latn-ME" b="1" dirty="0">
                <a:solidFill>
                  <a:srgbClr val="FFFF99"/>
                </a:solidFill>
                <a:latin typeface="Lucida Bright" panose="02040602050505020304" pitchFamily="18" charset="0"/>
              </a:rPr>
              <a:t>90/76 </a:t>
            </a:r>
            <a:r>
              <a:rPr lang="sr-Latn-ME" b="1" dirty="0">
                <a:latin typeface="Lucida Bright" panose="02040602050505020304" pitchFamily="18" charset="0"/>
              </a:rPr>
              <a:t>(sloboda poslovnog nastanjivanja)</a:t>
            </a:r>
            <a:endParaRPr lang="sr-Latn-ME" b="1" dirty="0">
              <a:solidFill>
                <a:srgbClr val="FFFF99"/>
              </a:solidFill>
              <a:latin typeface="Lucida Bright" panose="02040602050505020304" pitchFamily="18" charset="0"/>
            </a:endParaRPr>
          </a:p>
          <a:p>
            <a:pPr algn="just">
              <a:lnSpc>
                <a:spcPct val="100000"/>
              </a:lnSpc>
            </a:pPr>
            <a:r>
              <a:rPr lang="sr-Latn-ME" sz="1800" b="1" dirty="0">
                <a:latin typeface="Lucida Bright" panose="02040602050505020304" pitchFamily="18" charset="0"/>
              </a:rPr>
              <a:t>Dok je u slučaju </a:t>
            </a:r>
            <a:r>
              <a:rPr lang="sr-Latn-ME" sz="1800" b="1" i="1" u="sng" dirty="0">
                <a:latin typeface="Lucida Bright" panose="02040602050505020304" pitchFamily="18" charset="0"/>
              </a:rPr>
              <a:t>Thieffry</a:t>
            </a:r>
            <a:r>
              <a:rPr lang="sr-Latn-ME" sz="1800" b="1" u="sng" dirty="0">
                <a:latin typeface="Lucida Bright" panose="02040602050505020304" pitchFamily="18" charset="0"/>
              </a:rPr>
              <a:t> 71/76 </a:t>
            </a:r>
            <a:r>
              <a:rPr lang="sr-Latn-ME" sz="1800" b="1" dirty="0">
                <a:latin typeface="Lucida Bright" panose="02040602050505020304" pitchFamily="18" charset="0"/>
              </a:rPr>
              <a:t>nagovijestio sklonost ka uspostavljanju horizontalnog neposrednog dejstva slobode poslovnog nastanjivanja (</a:t>
            </a:r>
            <a:r>
              <a:rPr lang="sr-Latn-ME" sz="1800" dirty="0">
                <a:latin typeface="Lucida Bright" panose="02040602050505020304" pitchFamily="18" charset="0"/>
              </a:rPr>
              <a:t>pravila Advokatske komore Pariza o nacionalnoj diplomi kao uslovu za upis u listu advokata su tretirana kao nedozvoljeno ograničenje, ali sama Komora kao vid emanacije države</a:t>
            </a:r>
            <a:r>
              <a:rPr lang="sr-Latn-ME" sz="1800" b="1" dirty="0">
                <a:latin typeface="Lucida Bright" panose="02040602050505020304" pitchFamily="18" charset="0"/>
              </a:rPr>
              <a:t>), </a:t>
            </a:r>
            <a:r>
              <a:rPr lang="sr-Latn-ME" sz="1800" b="1" u="sng" dirty="0">
                <a:latin typeface="Lucida Bright" panose="02040602050505020304" pitchFamily="18" charset="0"/>
              </a:rPr>
              <a:t>u slučaju </a:t>
            </a:r>
            <a:r>
              <a:rPr lang="sr-Latn-ME" sz="1800" b="1" i="1" u="sng" dirty="0">
                <a:latin typeface="Lucida Bright" panose="02040602050505020304" pitchFamily="18" charset="0"/>
              </a:rPr>
              <a:t>Van Ameyde</a:t>
            </a:r>
            <a:r>
              <a:rPr lang="sr-Latn-ME" sz="1800" b="1" u="sng" dirty="0">
                <a:latin typeface="Lucida Bright" panose="02040602050505020304" pitchFamily="18" charset="0"/>
              </a:rPr>
              <a:t>, Sud pravde je bio nedvosmislen</a:t>
            </a:r>
            <a:r>
              <a:rPr lang="sr-Latn-ME" sz="1800" b="1" dirty="0">
                <a:latin typeface="Lucida Bright" panose="02040602050505020304" pitchFamily="18" charset="0"/>
              </a:rPr>
              <a:t> (</a:t>
            </a:r>
            <a:r>
              <a:rPr lang="sr-Latn-ME" sz="1800" b="1" dirty="0">
                <a:solidFill>
                  <a:srgbClr val="FFFF99"/>
                </a:solidFill>
                <a:latin typeface="Lucida Bright" panose="02040602050505020304" pitchFamily="18" charset="0"/>
              </a:rPr>
              <a:t>bez obzira što je na kraju odlučeno da u datom kontekstu nema nedozvoljenog ograničenja slobode poslovnog nastanjivanja</a:t>
            </a:r>
            <a:r>
              <a:rPr lang="sr-Latn-ME" sz="1800" b="1" dirty="0">
                <a:latin typeface="Lucida Bright" panose="02040602050505020304" pitchFamily="18" charset="0"/>
              </a:rPr>
              <a:t>). </a:t>
            </a:r>
          </a:p>
          <a:p>
            <a:pPr algn="just">
              <a:lnSpc>
                <a:spcPct val="100000"/>
              </a:lnSpc>
            </a:pPr>
            <a:r>
              <a:rPr lang="sr-Latn-ME" sz="1800" b="1" u="sng" dirty="0">
                <a:latin typeface="Lucida Bright" panose="02040602050505020304" pitchFamily="18" charset="0"/>
              </a:rPr>
              <a:t>Meritum spora</a:t>
            </a:r>
            <a:r>
              <a:rPr lang="sr-Latn-ME" sz="1800" b="1" dirty="0">
                <a:latin typeface="Lucida Bright" panose="02040602050505020304" pitchFamily="18" charset="0"/>
              </a:rPr>
              <a:t> je bila odluka nacionalnog Biroa za osiguranje motornih vozila da se utvrđivanjem visine štete mogu baviti samo članovi tog udruženja (</a:t>
            </a:r>
            <a:r>
              <a:rPr lang="sr-Latn-ME" sz="1800" b="1" dirty="0">
                <a:solidFill>
                  <a:srgbClr val="FFFF00"/>
                </a:solidFill>
                <a:latin typeface="Lucida Bright" panose="02040602050505020304" pitchFamily="18" charset="0"/>
              </a:rPr>
              <a:t>koje je otvoreno i za strane procjenitelje</a:t>
            </a:r>
            <a:r>
              <a:rPr lang="sr-Latn-ME" sz="1800" b="1" dirty="0">
                <a:latin typeface="Lucida Bright" panose="02040602050505020304" pitchFamily="18" charset="0"/>
              </a:rPr>
              <a:t>). </a:t>
            </a:r>
          </a:p>
          <a:p>
            <a:pPr algn="just">
              <a:lnSpc>
                <a:spcPct val="100000"/>
              </a:lnSpc>
            </a:pPr>
            <a:r>
              <a:rPr lang="sr-Latn-ME" sz="1800" b="1" dirty="0">
                <a:latin typeface="Lucida Bright" panose="02040602050505020304" pitchFamily="18" charset="0"/>
              </a:rPr>
              <a:t>Ključno  obrazloženju odluke Sud pravde ističe: </a:t>
            </a:r>
          </a:p>
          <a:p>
            <a:pPr marL="0" indent="0" algn="just">
              <a:buNone/>
            </a:pPr>
            <a:r>
              <a:rPr lang="sr-Latn-ME" sz="1800" b="1" dirty="0">
                <a:latin typeface="Lucida Bright" panose="02040602050505020304" pitchFamily="18" charset="0"/>
              </a:rPr>
              <a:t>„</a:t>
            </a:r>
            <a:r>
              <a:rPr lang="sr-Latn-ME" sz="1800" dirty="0">
                <a:solidFill>
                  <a:srgbClr val="FFFF00"/>
                </a:solidFill>
                <a:latin typeface="Lucida Bright" panose="02040602050505020304" pitchFamily="18" charset="0"/>
              </a:rPr>
              <a:t>Da bi diskriminatorna mjere potpadala pod zabranu ograničenja izrečenu u ovim članovima dovoljno je da takva diskriminacija rezultira </a:t>
            </a:r>
            <a:r>
              <a:rPr lang="sr-Latn-ME" sz="1800" b="1" u="sng" dirty="0">
                <a:solidFill>
                  <a:srgbClr val="FFFF00"/>
                </a:solidFill>
                <a:latin typeface="Lucida Bright" panose="02040602050505020304" pitchFamily="18" charset="0"/>
              </a:rPr>
              <a:t>pravilima bilo koje vrste kojima se </a:t>
            </a:r>
            <a:r>
              <a:rPr lang="sr-Latn-ME" b="1" u="sng" dirty="0">
                <a:solidFill>
                  <a:srgbClr val="FFFF00"/>
                </a:solidFill>
                <a:latin typeface="Lucida Bright" panose="02040602050505020304" pitchFamily="18" charset="0"/>
              </a:rPr>
              <a:t>kolektivno uređuje </a:t>
            </a:r>
            <a:r>
              <a:rPr lang="sr-Latn-ME" sz="1800" b="1" u="sng" dirty="0">
                <a:solidFill>
                  <a:srgbClr val="FFFF00"/>
                </a:solidFill>
                <a:latin typeface="Lucida Bright" panose="02040602050505020304" pitchFamily="18" charset="0"/>
              </a:rPr>
              <a:t>vođenje predmetnog posla</a:t>
            </a:r>
            <a:r>
              <a:rPr lang="sr-Latn-ME" sz="1800" b="1" dirty="0">
                <a:solidFill>
                  <a:srgbClr val="FFFF00"/>
                </a:solidFill>
                <a:latin typeface="Lucida Bright" panose="02040602050505020304" pitchFamily="18" charset="0"/>
              </a:rPr>
              <a:t>.</a:t>
            </a:r>
            <a:r>
              <a:rPr lang="sr-Latn-ME" sz="1800" dirty="0">
                <a:solidFill>
                  <a:srgbClr val="FFFF00"/>
                </a:solidFill>
                <a:latin typeface="Lucida Bright" panose="02040602050505020304" pitchFamily="18" charset="0"/>
              </a:rPr>
              <a:t> U tom slučaju, irelevantno je da li je ograničenje nastalo kao rezultat mjera preduzetih od strane organa javne </a:t>
            </a:r>
            <a:r>
              <a:rPr lang="sr-Latn-ME" sz="1800" dirty="0" smtClean="0">
                <a:solidFill>
                  <a:srgbClr val="FFFF00"/>
                </a:solidFill>
                <a:latin typeface="Lucida Bright" panose="02040602050505020304" pitchFamily="18" charset="0"/>
              </a:rPr>
              <a:t>vlasti ili mjera koje </a:t>
            </a:r>
            <a:r>
              <a:rPr lang="sr-Latn-ME" sz="1800" dirty="0">
                <a:solidFill>
                  <a:srgbClr val="FFFF00"/>
                </a:solidFill>
                <a:latin typeface="Lucida Bright" panose="02040602050505020304" pitchFamily="18" charset="0"/>
              </a:rPr>
              <a:t>se mogu pripisati Nacionalnom birou osiguravača</a:t>
            </a:r>
            <a:r>
              <a:rPr lang="sr-Latn-ME" sz="1800" b="1" dirty="0">
                <a:solidFill>
                  <a:srgbClr val="FFFF00"/>
                </a:solidFill>
                <a:latin typeface="Lucida Bright" panose="02040602050505020304" pitchFamily="18" charset="0"/>
              </a:rPr>
              <a:t>...“</a:t>
            </a:r>
          </a:p>
          <a:p>
            <a:pPr marL="0" indent="0" algn="just">
              <a:buNone/>
            </a:pPr>
            <a:r>
              <a:rPr lang="sr-Latn-ME" sz="1800" b="1" dirty="0">
                <a:solidFill>
                  <a:srgbClr val="FF5050"/>
                </a:solidFill>
                <a:latin typeface="Lucida Bright" panose="02040602050505020304" pitchFamily="18" charset="0"/>
              </a:rPr>
              <a:t>Dakle, tribunal je nedvosmisleno iznio stav da je HND slobode poslovnog nastanjivanja moguće.</a:t>
            </a:r>
          </a:p>
        </p:txBody>
      </p:sp>
    </p:spTree>
    <p:extLst>
      <p:ext uri="{BB962C8B-B14F-4D97-AF65-F5344CB8AC3E}">
        <p14:creationId xmlns:p14="http://schemas.microsoft.com/office/powerpoint/2010/main" val="40755253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05290"/>
            <a:ext cx="12025336" cy="1030713"/>
          </a:xfrm>
        </p:spPr>
        <p:txBody>
          <a:bodyPr>
            <a:noAutofit/>
          </a:bodyPr>
          <a:lstStyle/>
          <a:p>
            <a:r>
              <a:rPr lang="sr-Latn-ME" sz="3000" spc="-151"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700" dirty="0">
                <a:solidFill>
                  <a:srgbClr val="FFCC66"/>
                </a:solidFill>
                <a:latin typeface="Lucida Bright" panose="02040602050505020304" pitchFamily="18" charset="0"/>
              </a:rPr>
              <a:t>DISKRIMINATORNA OGRANIČENJA </a:t>
            </a:r>
            <a:r>
              <a:rPr lang="sr-Latn-ME" sz="2700" dirty="0">
                <a:latin typeface="Lucida Bright" panose="02040602050505020304" pitchFamily="18" charset="0"/>
              </a:rPr>
              <a:t>- </a:t>
            </a:r>
            <a:br>
              <a:rPr lang="sr-Latn-ME" sz="2700" dirty="0">
                <a:latin typeface="Lucida Bright" panose="02040602050505020304" pitchFamily="18" charset="0"/>
              </a:rPr>
            </a:br>
            <a:endParaRPr lang="en-US" sz="27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119336" y="1988840"/>
            <a:ext cx="12025336" cy="4939727"/>
          </a:xfrm>
        </p:spPr>
        <p:txBody>
          <a:bodyPr>
            <a:noAutofit/>
          </a:bodyPr>
          <a:lstStyle/>
          <a:p>
            <a:pPr marL="0" indent="0" algn="just">
              <a:lnSpc>
                <a:spcPct val="100000"/>
              </a:lnSpc>
              <a:buNone/>
            </a:pPr>
            <a:r>
              <a:rPr lang="sr-Latn-ME" sz="1800" b="1" i="1" dirty="0">
                <a:solidFill>
                  <a:srgbClr val="FFFF99"/>
                </a:solidFill>
                <a:latin typeface="Lucida Bright" panose="02040602050505020304" pitchFamily="18" charset="0"/>
              </a:rPr>
              <a:t>Angonese </a:t>
            </a:r>
            <a:r>
              <a:rPr lang="sr-Latn-ME" sz="1800" b="1" dirty="0">
                <a:solidFill>
                  <a:srgbClr val="FFFF99"/>
                </a:solidFill>
                <a:latin typeface="Lucida Bright" panose="02040602050505020304" pitchFamily="18" charset="0"/>
              </a:rPr>
              <a:t>C-281/98 </a:t>
            </a:r>
            <a:r>
              <a:rPr lang="sr-Latn-ME" sz="1800" b="1" dirty="0">
                <a:latin typeface="Lucida Bright" panose="02040602050505020304" pitchFamily="18" charset="0"/>
              </a:rPr>
              <a:t>(sloboda kretanja radnika)</a:t>
            </a:r>
            <a:endParaRPr lang="sr-Latn-ME" sz="1800" b="1" dirty="0">
              <a:solidFill>
                <a:srgbClr val="FFFF99"/>
              </a:solidFill>
              <a:latin typeface="Lucida Bright" panose="02040602050505020304" pitchFamily="18" charset="0"/>
            </a:endParaRPr>
          </a:p>
          <a:p>
            <a:pPr marL="0" indent="0" algn="just">
              <a:lnSpc>
                <a:spcPct val="100000"/>
              </a:lnSpc>
              <a:buNone/>
            </a:pPr>
            <a:r>
              <a:rPr lang="sr-Latn-ME" sz="1800" b="1" u="sng" dirty="0">
                <a:latin typeface="Lucida Bright" panose="02040602050505020304" pitchFamily="18" charset="0"/>
              </a:rPr>
              <a:t>Meritum spora</a:t>
            </a:r>
            <a:r>
              <a:rPr lang="sr-Latn-ME" sz="1800" b="1" dirty="0">
                <a:latin typeface="Lucida Bright" panose="02040602050505020304" pitchFamily="18" charset="0"/>
              </a:rPr>
              <a:t> u slučaju </a:t>
            </a:r>
            <a:r>
              <a:rPr lang="sr-Latn-ME" sz="1800" b="1" i="1" dirty="0">
                <a:latin typeface="Lucida Bright" panose="02040602050505020304" pitchFamily="18" charset="0"/>
              </a:rPr>
              <a:t>Angonese </a:t>
            </a:r>
            <a:r>
              <a:rPr lang="sr-Latn-ME" sz="1800" b="1" dirty="0">
                <a:latin typeface="Lucida Bright" panose="02040602050505020304" pitchFamily="18" charset="0"/>
              </a:rPr>
              <a:t>ticao se prakse privatne italijanske banke </a:t>
            </a:r>
            <a:r>
              <a:rPr lang="sr-Latn-ME" sz="1800" b="1" i="1" dirty="0">
                <a:latin typeface="Lucida Bright" panose="02040602050505020304" pitchFamily="18" charset="0"/>
              </a:rPr>
              <a:t>Cassa di Risparmio </a:t>
            </a:r>
            <a:r>
              <a:rPr lang="sr-Latn-ME" sz="1800" b="1" dirty="0">
                <a:latin typeface="Lucida Bright" panose="02040602050505020304" pitchFamily="18" charset="0"/>
              </a:rPr>
              <a:t>da kao </a:t>
            </a:r>
            <a:r>
              <a:rPr lang="sr-Latn-ME" sz="1800" b="1" u="sng" dirty="0">
                <a:latin typeface="Lucida Bright" panose="02040602050505020304" pitchFamily="18" charset="0"/>
              </a:rPr>
              <a:t>uslov zaposlenja postavi posjedovanje za region </a:t>
            </a:r>
            <a:r>
              <a:rPr lang="sr-Latn-ME" sz="1800" b="1" i="1" u="sng" dirty="0">
                <a:latin typeface="Lucida Bright" panose="02040602050505020304" pitchFamily="18" charset="0"/>
              </a:rPr>
              <a:t>Bolzano</a:t>
            </a:r>
            <a:r>
              <a:rPr lang="sr-Latn-ME" sz="1800" b="1" u="sng" dirty="0">
                <a:latin typeface="Lucida Bright" panose="02040602050505020304" pitchFamily="18" charset="0"/>
              </a:rPr>
              <a:t> specifičnog certifikata o poznavanju italijanskog i njemačkog jezika</a:t>
            </a:r>
            <a:r>
              <a:rPr lang="sr-Latn-ME" sz="1800" b="1" dirty="0">
                <a:latin typeface="Lucida Bright" panose="02040602050505020304" pitchFamily="18" charset="0"/>
              </a:rPr>
              <a:t>. Sud pravde odlučio je da ista predstavalja posrednu diskriminaciju i nedozvoljeno (neproporcionalno) ograničenje slobode kretanja radnika. </a:t>
            </a:r>
          </a:p>
          <a:p>
            <a:pPr marL="0" indent="0" algn="just">
              <a:lnSpc>
                <a:spcPct val="100000"/>
              </a:lnSpc>
              <a:buNone/>
            </a:pPr>
            <a:r>
              <a:rPr lang="sr-Latn-ME" sz="1800" b="1" dirty="0">
                <a:latin typeface="Lucida Bright" panose="02040602050505020304" pitchFamily="18" charset="0"/>
              </a:rPr>
              <a:t>Razlika u odnosu na meritum spora u slučaju </a:t>
            </a:r>
            <a:r>
              <a:rPr lang="sr-Latn-ME" sz="1800" b="1" i="1" dirty="0">
                <a:latin typeface="Lucida Bright" panose="02040602050505020304" pitchFamily="18" charset="0"/>
              </a:rPr>
              <a:t>Walrave &amp; Koch </a:t>
            </a:r>
            <a:r>
              <a:rPr lang="sr-Latn-ME" sz="1800" b="1" dirty="0">
                <a:latin typeface="Lucida Bright" panose="02040602050505020304" pitchFamily="18" charset="0"/>
              </a:rPr>
              <a:t>bila</a:t>
            </a:r>
            <a:r>
              <a:rPr lang="sr-Latn-ME" sz="1800" b="1" i="1" dirty="0">
                <a:latin typeface="Lucida Bright" panose="02040602050505020304" pitchFamily="18" charset="0"/>
              </a:rPr>
              <a:t> </a:t>
            </a:r>
            <a:r>
              <a:rPr lang="sr-Latn-ME" sz="1800" b="1" dirty="0">
                <a:latin typeface="Lucida Bright" panose="02040602050505020304" pitchFamily="18" charset="0"/>
              </a:rPr>
              <a:t>je u tome što </a:t>
            </a:r>
            <a:r>
              <a:rPr lang="sr-Latn-ME" sz="1800" b="1" dirty="0">
                <a:solidFill>
                  <a:srgbClr val="FFFF99"/>
                </a:solidFill>
                <a:latin typeface="Lucida Bright" panose="02040602050505020304" pitchFamily="18" charset="0"/>
              </a:rPr>
              <a:t>u slučaju Angonese nije moglo biti riječi o „</a:t>
            </a:r>
            <a:r>
              <a:rPr lang="sr-Latn-ME" sz="1800" b="1" dirty="0">
                <a:solidFill>
                  <a:srgbClr val="FFFF00"/>
                </a:solidFill>
                <a:latin typeface="Lucida Bright" panose="02040602050505020304" pitchFamily="18" charset="0"/>
              </a:rPr>
              <a:t>kolektivnom regulisanju zaposlenja</a:t>
            </a:r>
            <a:r>
              <a:rPr lang="sr-Latn-ME" sz="1800" b="1" dirty="0">
                <a:solidFill>
                  <a:srgbClr val="FFFF99"/>
                </a:solidFill>
                <a:latin typeface="Lucida Bright" panose="02040602050505020304" pitchFamily="18" charset="0"/>
              </a:rPr>
              <a:t>“</a:t>
            </a:r>
            <a:r>
              <a:rPr lang="sr-Latn-ME" sz="1800" b="1" dirty="0">
                <a:latin typeface="Lucida Bright" panose="02040602050505020304" pitchFamily="18" charset="0"/>
              </a:rPr>
              <a:t>, kao situacijama u kojima je već utvrđeno horizontalno neposredno dejstvo slobode kretanja radnika (</a:t>
            </a:r>
            <a:r>
              <a:rPr lang="sr-Latn-ME" sz="1800" b="1" dirty="0">
                <a:solidFill>
                  <a:srgbClr val="FFFF00"/>
                </a:solidFill>
                <a:latin typeface="Lucida Bright" panose="02040602050505020304" pitchFamily="18" charset="0"/>
              </a:rPr>
              <a:t>radilo </a:t>
            </a:r>
            <a:r>
              <a:rPr lang="sr-Latn-ME" sz="1800" b="1" dirty="0" smtClean="0">
                <a:solidFill>
                  <a:srgbClr val="FFFF00"/>
                </a:solidFill>
                <a:latin typeface="Lucida Bright" panose="02040602050505020304" pitchFamily="18" charset="0"/>
              </a:rPr>
              <a:t>se o </a:t>
            </a:r>
            <a:r>
              <a:rPr lang="sr-Latn-ME" sz="1800" b="1" dirty="0">
                <a:solidFill>
                  <a:srgbClr val="FFFF00"/>
                </a:solidFill>
                <a:latin typeface="Lucida Bright" panose="02040602050505020304" pitchFamily="18" charset="0"/>
              </a:rPr>
              <a:t>privatnoj banci, tj. individualnom poslodavcu</a:t>
            </a:r>
            <a:r>
              <a:rPr lang="sr-Latn-ME" sz="1800" b="1" dirty="0">
                <a:latin typeface="Lucida Bright" panose="02040602050505020304" pitchFamily="18" charset="0"/>
              </a:rPr>
              <a:t>).  </a:t>
            </a:r>
          </a:p>
          <a:p>
            <a:pPr marL="0" indent="0" algn="just">
              <a:lnSpc>
                <a:spcPct val="100000"/>
              </a:lnSpc>
              <a:buNone/>
            </a:pPr>
            <a:r>
              <a:rPr lang="sr-Latn-ME" sz="1800" b="1" dirty="0" smtClean="0">
                <a:latin typeface="Lucida Bright" panose="02040602050505020304" pitchFamily="18" charset="0"/>
              </a:rPr>
              <a:t>SUD PRAVDE </a:t>
            </a:r>
            <a:r>
              <a:rPr lang="sr-Latn-ME" sz="1800" b="1" dirty="0">
                <a:latin typeface="Lucida Bright" panose="02040602050505020304" pitchFamily="18" charset="0"/>
              </a:rPr>
              <a:t>se </a:t>
            </a:r>
            <a:r>
              <a:rPr lang="sr-Latn-ME" sz="1800" b="1" dirty="0" smtClean="0">
                <a:latin typeface="Lucida Bright" panose="02040602050505020304" pitchFamily="18" charset="0"/>
              </a:rPr>
              <a:t>pozvao na </a:t>
            </a:r>
            <a:r>
              <a:rPr lang="sr-Latn-ME" sz="1800" b="1" dirty="0">
                <a:latin typeface="Lucida Bright" panose="02040602050505020304" pitchFamily="18" charset="0"/>
              </a:rPr>
              <a:t>standard horizontalnog neposrednog dejstva opšteg načela zabrane diskriminacije u slučaju </a:t>
            </a:r>
            <a:r>
              <a:rPr lang="sr-Latn-ME" sz="1800" b="1" i="1" dirty="0">
                <a:latin typeface="Lucida Bright" panose="02040602050505020304" pitchFamily="18" charset="0"/>
              </a:rPr>
              <a:t>Defrenne v </a:t>
            </a:r>
            <a:r>
              <a:rPr lang="sr-Latn-ME" sz="1800" b="1" i="1" dirty="0" smtClean="0">
                <a:latin typeface="Lucida Bright" panose="02040602050505020304" pitchFamily="18" charset="0"/>
              </a:rPr>
              <a:t>Sabena</a:t>
            </a:r>
            <a:r>
              <a:rPr lang="en-GB" sz="1800" b="1" i="1" dirty="0" smtClean="0">
                <a:latin typeface="Lucida Bright" panose="02040602050505020304" pitchFamily="18" charset="0"/>
              </a:rPr>
              <a:t>, </a:t>
            </a:r>
            <a:r>
              <a:rPr lang="sr-Latn-ME" sz="1800" b="1" dirty="0" smtClean="0">
                <a:latin typeface="Lucida Bright" panose="02040602050505020304" pitchFamily="18" charset="0"/>
              </a:rPr>
              <a:t>zaključivši da „</a:t>
            </a:r>
            <a:r>
              <a:rPr lang="sr-Latn-ME" sz="1800" b="1" dirty="0" smtClean="0">
                <a:solidFill>
                  <a:srgbClr val="FF5050"/>
                </a:solidFill>
                <a:latin typeface="Lucida Bright" panose="02040602050505020304" pitchFamily="18" charset="0"/>
              </a:rPr>
              <a:t>zabrana </a:t>
            </a:r>
            <a:r>
              <a:rPr lang="sr-Latn-ME" sz="1800" b="1" dirty="0">
                <a:solidFill>
                  <a:srgbClr val="FF5050"/>
                </a:solidFill>
                <a:latin typeface="Lucida Bright" panose="02040602050505020304" pitchFamily="18" charset="0"/>
              </a:rPr>
              <a:t>diskriminacije po osnovu državljanstva sadržana u članu 48. </a:t>
            </a:r>
            <a:r>
              <a:rPr lang="sr-Latn-ME" sz="1800" b="1" dirty="0" smtClean="0">
                <a:solidFill>
                  <a:srgbClr val="FF5050"/>
                </a:solidFill>
                <a:latin typeface="Lucida Bright" panose="02040602050505020304" pitchFamily="18" charset="0"/>
              </a:rPr>
              <a:t>Ugovora (</a:t>
            </a:r>
            <a:r>
              <a:rPr lang="sr-Latn-ME" sz="1800" b="1" dirty="0" smtClean="0">
                <a:solidFill>
                  <a:srgbClr val="FF9900"/>
                </a:solidFill>
                <a:latin typeface="Lucida Bright" panose="02040602050505020304" pitchFamily="18" charset="0"/>
              </a:rPr>
              <a:t>sada čl. 45 UFEU</a:t>
            </a:r>
            <a:r>
              <a:rPr lang="sr-Latn-ME" sz="1800" b="1" dirty="0" smtClean="0">
                <a:solidFill>
                  <a:srgbClr val="FF5050"/>
                </a:solidFill>
                <a:latin typeface="Lucida Bright" panose="02040602050505020304" pitchFamily="18" charset="0"/>
              </a:rPr>
              <a:t>) </a:t>
            </a:r>
            <a:r>
              <a:rPr lang="sr-Latn-ME" sz="1800" b="1" dirty="0">
                <a:solidFill>
                  <a:srgbClr val="FF5050"/>
                </a:solidFill>
                <a:latin typeface="Lucida Bright" panose="02040602050505020304" pitchFamily="18" charset="0"/>
              </a:rPr>
              <a:t>ima se smatrati primjenjivom i na privatna lica</a:t>
            </a:r>
            <a:r>
              <a:rPr lang="sr-Latn-ME" sz="1800" b="1" dirty="0">
                <a:latin typeface="Lucida Bright" panose="02040602050505020304" pitchFamily="18" charset="0"/>
              </a:rPr>
              <a:t>“. </a:t>
            </a:r>
          </a:p>
          <a:p>
            <a:pPr marL="0" indent="0" algn="just">
              <a:lnSpc>
                <a:spcPct val="100000"/>
              </a:lnSpc>
              <a:buNone/>
            </a:pPr>
            <a:r>
              <a:rPr lang="sr-Latn-ME" sz="1800" b="1" dirty="0">
                <a:latin typeface="Lucida Bright" panose="02040602050505020304" pitchFamily="18" charset="0"/>
              </a:rPr>
              <a:t>Ovim stavom, Sud pravde </a:t>
            </a:r>
            <a:r>
              <a:rPr lang="sr-Latn-ME" sz="1800" b="1" u="sng" dirty="0">
                <a:latin typeface="Lucida Bright" panose="02040602050505020304" pitchFamily="18" charset="0"/>
              </a:rPr>
              <a:t>nagovijestio</a:t>
            </a:r>
            <a:r>
              <a:rPr lang="sr-Latn-ME" sz="1800" b="1" dirty="0">
                <a:latin typeface="Lucida Bright" panose="02040602050505020304" pitchFamily="18" charset="0"/>
              </a:rPr>
              <a:t> je </a:t>
            </a:r>
            <a:r>
              <a:rPr lang="en-GB" sz="1800" b="1" dirty="0" smtClean="0">
                <a:latin typeface="Lucida Bright" panose="02040602050505020304" pitchFamily="18" charset="0"/>
              </a:rPr>
              <a:t>mogu</a:t>
            </a:r>
            <a:r>
              <a:rPr lang="sr-Latn-ME" sz="1800" b="1" dirty="0" smtClean="0">
                <a:latin typeface="Lucida Bright" panose="02040602050505020304" pitchFamily="18" charset="0"/>
              </a:rPr>
              <a:t>ćnost uvođenja </a:t>
            </a:r>
            <a:r>
              <a:rPr lang="sr-Latn-ME" b="1" dirty="0" smtClean="0">
                <a:solidFill>
                  <a:srgbClr val="FFFF00"/>
                </a:solidFill>
                <a:latin typeface="Lucida Bright" panose="02040602050505020304" pitchFamily="18" charset="0"/>
              </a:rPr>
              <a:t>neograničenog horizontalnog </a:t>
            </a:r>
            <a:r>
              <a:rPr lang="sr-Latn-ME" b="1" dirty="0">
                <a:solidFill>
                  <a:srgbClr val="FFFF00"/>
                </a:solidFill>
                <a:latin typeface="Lucida Bright" panose="02040602050505020304" pitchFamily="18" charset="0"/>
              </a:rPr>
              <a:t>dejstvo slobode kretanja radnika</a:t>
            </a:r>
            <a:r>
              <a:rPr lang="sr-Latn-ME" sz="1800" b="1" dirty="0">
                <a:latin typeface="Lucida Bright" panose="02040602050505020304" pitchFamily="18" charset="0"/>
              </a:rPr>
              <a:t>. Ipak, dileme su ostale...</a:t>
            </a:r>
          </a:p>
        </p:txBody>
      </p:sp>
    </p:spTree>
    <p:extLst>
      <p:ext uri="{BB962C8B-B14F-4D97-AF65-F5344CB8AC3E}">
        <p14:creationId xmlns:p14="http://schemas.microsoft.com/office/powerpoint/2010/main" val="37154812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11" y="764704"/>
            <a:ext cx="12025336" cy="918717"/>
          </a:xfrm>
        </p:spPr>
        <p:txBody>
          <a:bodyPr>
            <a:noAutofit/>
          </a:bodyPr>
          <a:lstStyle/>
          <a:p>
            <a:r>
              <a:rPr lang="sr-Latn-ME" sz="3000" spc="-151"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900" dirty="0">
                <a:solidFill>
                  <a:srgbClr val="FFC000"/>
                </a:solidFill>
                <a:latin typeface="Lucida Fax" panose="02060602050505020204" pitchFamily="18" charset="0"/>
              </a:rPr>
              <a:t>NE</a:t>
            </a:r>
            <a:r>
              <a:rPr lang="sr-Latn-ME" sz="2700" dirty="0">
                <a:solidFill>
                  <a:srgbClr val="FFCC66"/>
                </a:solidFill>
                <a:latin typeface="Lucida Bright" panose="02040602050505020304" pitchFamily="18" charset="0"/>
              </a:rPr>
              <a:t>DISKRIMINATORNA OGRANIČENJA </a:t>
            </a:r>
            <a:r>
              <a:rPr lang="sr-Latn-ME" sz="2700" dirty="0">
                <a:latin typeface="Lucida Bright" panose="02040602050505020304" pitchFamily="18" charset="0"/>
              </a:rPr>
              <a:t>- </a:t>
            </a:r>
            <a:br>
              <a:rPr lang="sr-Latn-ME" sz="2700" dirty="0">
                <a:latin typeface="Lucida Bright" panose="02040602050505020304" pitchFamily="18" charset="0"/>
              </a:rPr>
            </a:br>
            <a:endParaRPr lang="en-US" sz="27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29634" y="1916832"/>
            <a:ext cx="12025336" cy="5083743"/>
          </a:xfrm>
        </p:spPr>
        <p:txBody>
          <a:bodyPr>
            <a:noAutofit/>
          </a:bodyPr>
          <a:lstStyle/>
          <a:p>
            <a:pPr marL="0" indent="0" algn="just">
              <a:lnSpc>
                <a:spcPct val="100000"/>
              </a:lnSpc>
              <a:buNone/>
            </a:pPr>
            <a:r>
              <a:rPr lang="sr-Latn-ME" b="1" i="1" dirty="0">
                <a:solidFill>
                  <a:srgbClr val="FFFF99"/>
                </a:solidFill>
                <a:latin typeface="Lucida Bright" panose="02040602050505020304" pitchFamily="18" charset="0"/>
              </a:rPr>
              <a:t>Bosman </a:t>
            </a:r>
            <a:r>
              <a:rPr lang="sr-Latn-ME" b="1" dirty="0">
                <a:solidFill>
                  <a:srgbClr val="FFFF99"/>
                </a:solidFill>
                <a:latin typeface="Lucida Bright" panose="02040602050505020304" pitchFamily="18" charset="0"/>
              </a:rPr>
              <a:t>C-415/93 </a:t>
            </a:r>
            <a:r>
              <a:rPr lang="sr-Latn-ME" b="1" dirty="0">
                <a:latin typeface="Lucida Bright" panose="02040602050505020304" pitchFamily="18" charset="0"/>
              </a:rPr>
              <a:t>(sloboda kretanja radnika)</a:t>
            </a:r>
          </a:p>
          <a:p>
            <a:pPr marL="0" indent="0" algn="just">
              <a:lnSpc>
                <a:spcPct val="100000"/>
              </a:lnSpc>
              <a:buNone/>
            </a:pPr>
            <a:r>
              <a:rPr lang="sr-Latn-ME" sz="1800" b="1" dirty="0">
                <a:latin typeface="Lucida Bright" panose="02040602050505020304" pitchFamily="18" charset="0"/>
              </a:rPr>
              <a:t>Jedan od najpoznatijih slučajeva u istoriji Suda pravde, prije svega zbog direktne diskriminacije fudbalera iz drugih država članica u nacionalnim i evropskim takmičenjima. Međutim, </a:t>
            </a:r>
            <a:r>
              <a:rPr lang="sr-Latn-ME" sz="1900" b="1" u="sng" dirty="0">
                <a:latin typeface="Lucida Bright" panose="02040602050505020304" pitchFamily="18" charset="0"/>
              </a:rPr>
              <a:t>u kontekstu horizontalnog neposrednog dejstva, najbitnije je bilo sljedeće pitanje</a:t>
            </a:r>
            <a:r>
              <a:rPr lang="sr-Latn-ME" sz="1800" b="1" dirty="0">
                <a:latin typeface="Lucida Bright" panose="02040602050505020304" pitchFamily="18" charset="0"/>
              </a:rPr>
              <a:t>/zahtjev za tumačenje prava EU belgijskog suda upućen Sudu pravde:</a:t>
            </a:r>
          </a:p>
          <a:p>
            <a:pPr marL="0" indent="0" algn="just">
              <a:lnSpc>
                <a:spcPct val="100000"/>
              </a:lnSpc>
              <a:buNone/>
            </a:pPr>
            <a:r>
              <a:rPr lang="sr-Latn-ME" sz="1800" b="1" dirty="0">
                <a:solidFill>
                  <a:srgbClr val="FFFF99"/>
                </a:solidFill>
                <a:latin typeface="Lucida Bright" panose="02040602050505020304" pitchFamily="18" charset="0"/>
              </a:rPr>
              <a:t>„Da li član 48. Rimskog ugovora (čl. 45. UFEU)… zabranjuje fudbalskom klubu (iz jedne države) da zahtijeva i dobije isplatu određenog novčanog iznosa od strane novog kluba (iz druge države) svog bivšeg igrača, kada je do njegovog novog angažmana došlo tek po isteku ugovora?“</a:t>
            </a:r>
          </a:p>
          <a:p>
            <a:pPr marL="0" indent="0" algn="just">
              <a:lnSpc>
                <a:spcPct val="100000"/>
              </a:lnSpc>
              <a:buNone/>
            </a:pPr>
            <a:r>
              <a:rPr lang="sr-Latn-ME" sz="1800" b="1" dirty="0">
                <a:latin typeface="Lucida Bright" panose="02040602050505020304" pitchFamily="18" charset="0"/>
              </a:rPr>
              <a:t>Sud pravde je </a:t>
            </a:r>
            <a:r>
              <a:rPr lang="sr-Latn-ME" sz="1800" b="1" dirty="0" smtClean="0">
                <a:latin typeface="Lucida Bright" panose="02040602050505020304" pitchFamily="18" charset="0"/>
              </a:rPr>
              <a:t>zauzeo stanoviše </a:t>
            </a:r>
            <a:r>
              <a:rPr lang="sr-Latn-ME" sz="1800" b="1" dirty="0">
                <a:latin typeface="Lucida Bright" panose="02040602050505020304" pitchFamily="18" charset="0"/>
              </a:rPr>
              <a:t>da jeste riječ o nedozvoljenom </a:t>
            </a:r>
            <a:r>
              <a:rPr lang="sr-Latn-ME" sz="1800" b="1" dirty="0" smtClean="0">
                <a:latin typeface="Lucida Bright" panose="02040602050505020304" pitchFamily="18" charset="0"/>
              </a:rPr>
              <a:t>ograničenju</a:t>
            </a:r>
            <a:r>
              <a:rPr lang="en-GB" sz="1800" b="1" dirty="0" smtClean="0">
                <a:latin typeface="Lucida Bright" panose="02040602050505020304" pitchFamily="18" charset="0"/>
              </a:rPr>
              <a:t>, pa se</a:t>
            </a:r>
            <a:r>
              <a:rPr lang="sr-Latn-ME" sz="1800" b="1" dirty="0" smtClean="0">
                <a:latin typeface="Lucida Bright" panose="02040602050505020304" pitchFamily="18" charset="0"/>
              </a:rPr>
              <a:t> </a:t>
            </a:r>
            <a:r>
              <a:rPr lang="sr-Latn-ME" sz="1800" b="1" i="1" dirty="0">
                <a:latin typeface="Lucida Bright" panose="02040602050505020304" pitchFamily="18" charset="0"/>
              </a:rPr>
              <a:t>Bosman</a:t>
            </a:r>
            <a:r>
              <a:rPr lang="sr-Latn-ME" sz="1800" b="1" dirty="0">
                <a:latin typeface="Lucida Bright" panose="02040602050505020304" pitchFamily="18" charset="0"/>
              </a:rPr>
              <a:t> može se smatrati prvim u kojem je tribunal utvrdio da odredbe UFEU o slobodi kretanja </a:t>
            </a:r>
            <a:r>
              <a:rPr lang="sr-Latn-ME" sz="1800" b="1" dirty="0" smtClean="0">
                <a:latin typeface="Lucida Bright" panose="02040602050505020304" pitchFamily="18" charset="0"/>
              </a:rPr>
              <a:t>radnika </a:t>
            </a:r>
            <a:r>
              <a:rPr lang="sr-Latn-ME" sz="1800" b="1" dirty="0">
                <a:latin typeface="Lucida Bright" panose="02040602050505020304" pitchFamily="18" charset="0"/>
              </a:rPr>
              <a:t>odnose i na </a:t>
            </a:r>
            <a:r>
              <a:rPr lang="sr-Latn-ME" sz="1800" b="1" dirty="0">
                <a:solidFill>
                  <a:srgbClr val="FF5050"/>
                </a:solidFill>
                <a:latin typeface="Lucida Bright" panose="02040602050505020304" pitchFamily="18" charset="0"/>
              </a:rPr>
              <a:t>nediskriminatorna ograničenja koja kreiraju subjekti privatnog prava. </a:t>
            </a:r>
          </a:p>
          <a:p>
            <a:pPr marL="0" indent="0" algn="just">
              <a:lnSpc>
                <a:spcPct val="100000"/>
              </a:lnSpc>
              <a:buNone/>
            </a:pPr>
            <a:r>
              <a:rPr lang="sr-Latn-ME" sz="1800" b="1" dirty="0">
                <a:latin typeface="Lucida Bright" panose="02040602050505020304" pitchFamily="18" charset="0"/>
              </a:rPr>
              <a:t>Ipak, krug subjekata privatnog prava - adresata zabrane nediskriminatornih ograničenja slobode kretanja radnika ostao </a:t>
            </a:r>
            <a:r>
              <a:rPr lang="sr-Latn-ME" sz="1800" b="1" dirty="0" smtClean="0">
                <a:latin typeface="Lucida Bright" panose="02040602050505020304" pitchFamily="18" charset="0"/>
              </a:rPr>
              <a:t>limitiran </a:t>
            </a:r>
            <a:r>
              <a:rPr lang="sr-Latn-ME" sz="1800" b="1" u="sng" dirty="0" smtClean="0">
                <a:solidFill>
                  <a:srgbClr val="FFFF99"/>
                </a:solidFill>
                <a:latin typeface="Lucida Bright" panose="02040602050505020304" pitchFamily="18" charset="0"/>
              </a:rPr>
              <a:t>na </a:t>
            </a:r>
            <a:r>
              <a:rPr lang="sr-Latn-ME" sz="1800" b="1" u="sng" dirty="0">
                <a:solidFill>
                  <a:srgbClr val="FFFF99"/>
                </a:solidFill>
                <a:latin typeface="Lucida Bright" panose="02040602050505020304" pitchFamily="18" charset="0"/>
              </a:rPr>
              <a:t>organizacije koje na autonomnoj osnovi kolektivno regulišu zaposlenje</a:t>
            </a:r>
            <a:r>
              <a:rPr lang="sr-Latn-ME" sz="1800" b="1" dirty="0">
                <a:solidFill>
                  <a:srgbClr val="FFFF99"/>
                </a:solidFill>
                <a:latin typeface="Lucida Bright" panose="02040602050505020304" pitchFamily="18" charset="0"/>
              </a:rPr>
              <a:t> </a:t>
            </a:r>
            <a:r>
              <a:rPr lang="sr-Latn-ME" sz="1800" dirty="0">
                <a:latin typeface="Lucida Bright" panose="02040602050505020304" pitchFamily="18" charset="0"/>
              </a:rPr>
              <a:t>(dakle, Sud pravde se pozvao na stovove iz Walrave &amp; Koch).</a:t>
            </a:r>
            <a:endParaRPr lang="sr-Latn-ME" sz="1800" u="sng" dirty="0">
              <a:solidFill>
                <a:srgbClr val="FFFF99"/>
              </a:solidFill>
              <a:latin typeface="Lucida Bright" panose="02040602050505020304" pitchFamily="18" charset="0"/>
            </a:endParaRPr>
          </a:p>
        </p:txBody>
      </p:sp>
    </p:spTree>
    <p:extLst>
      <p:ext uri="{BB962C8B-B14F-4D97-AF65-F5344CB8AC3E}">
        <p14:creationId xmlns:p14="http://schemas.microsoft.com/office/powerpoint/2010/main" val="16765160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94161"/>
            <a:ext cx="12025336" cy="1215313"/>
          </a:xfrm>
        </p:spPr>
        <p:txBody>
          <a:bodyPr>
            <a:noAutofit/>
          </a:bodyPr>
          <a:lstStyle/>
          <a:p>
            <a:r>
              <a:rPr lang="sr-Latn-ME" sz="2800" spc="-151" dirty="0">
                <a:latin typeface="Lucida Fax" panose="02060602050505020204" pitchFamily="18" charset="0"/>
              </a:rPr>
              <a:t>Horizontalno neposredno dejstvo Osnovnih Sloboda</a:t>
            </a:r>
            <a:r>
              <a:rPr lang="sr-Latn-ME" sz="2400" dirty="0">
                <a:latin typeface="Lucida Fax" panose="02060602050505020204" pitchFamily="18" charset="0"/>
              </a:rPr>
              <a:t/>
            </a:r>
            <a:br>
              <a:rPr lang="sr-Latn-ME" sz="2400" dirty="0">
                <a:latin typeface="Lucida Fax" panose="02060602050505020204" pitchFamily="18" charset="0"/>
              </a:rPr>
            </a:br>
            <a:r>
              <a:rPr lang="sr-Latn-ME" sz="2400" dirty="0">
                <a:latin typeface="Lucida Fax" panose="02060602050505020204" pitchFamily="18" charset="0"/>
              </a:rPr>
              <a:t>- </a:t>
            </a:r>
            <a:r>
              <a:rPr lang="sr-Latn-ME" sz="2800" dirty="0">
                <a:solidFill>
                  <a:srgbClr val="FFC000"/>
                </a:solidFill>
                <a:latin typeface="Lucida Fax" panose="02060602050505020204" pitchFamily="18" charset="0"/>
              </a:rPr>
              <a:t>NE</a:t>
            </a:r>
            <a:r>
              <a:rPr lang="sr-Latn-ME" sz="2400" dirty="0">
                <a:solidFill>
                  <a:srgbClr val="FFCC66"/>
                </a:solidFill>
                <a:latin typeface="Lucida Bright" panose="02040602050505020304" pitchFamily="18" charset="0"/>
              </a:rPr>
              <a:t>DISKRIMINATORNA OGRANIČENJA </a:t>
            </a:r>
            <a:r>
              <a:rPr lang="sr-Latn-ME" sz="2400" dirty="0">
                <a:latin typeface="Lucida Bright" panose="02040602050505020304" pitchFamily="18" charset="0"/>
              </a:rPr>
              <a:t>- </a:t>
            </a:r>
            <a:br>
              <a:rPr lang="sr-Latn-ME" sz="2400" dirty="0">
                <a:latin typeface="Lucida Bright" panose="02040602050505020304" pitchFamily="18" charset="0"/>
              </a:rPr>
            </a:br>
            <a:endParaRPr lang="en-US" sz="24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166664" y="1988840"/>
            <a:ext cx="12025336" cy="5155751"/>
          </a:xfrm>
        </p:spPr>
        <p:txBody>
          <a:bodyPr>
            <a:noAutofit/>
          </a:bodyPr>
          <a:lstStyle/>
          <a:p>
            <a:pPr marL="0" indent="0" algn="just">
              <a:lnSpc>
                <a:spcPct val="100000"/>
              </a:lnSpc>
              <a:buNone/>
            </a:pPr>
            <a:r>
              <a:rPr lang="sr-Latn-ME" sz="1700" b="1" i="1" dirty="0">
                <a:solidFill>
                  <a:srgbClr val="FFFF99"/>
                </a:solidFill>
                <a:effectLst/>
                <a:latin typeface="Lucida Bright" panose="02040602050505020304" pitchFamily="18" charset="0"/>
              </a:rPr>
              <a:t>Viking </a:t>
            </a:r>
            <a:r>
              <a:rPr lang="sr-Latn-ME" sz="1700" b="1" dirty="0" smtClean="0">
                <a:solidFill>
                  <a:srgbClr val="FFFF99"/>
                </a:solidFill>
                <a:effectLst/>
                <a:latin typeface="Lucida Bright" panose="02040602050505020304" pitchFamily="18" charset="0"/>
              </a:rPr>
              <a:t>C-438/05 </a:t>
            </a:r>
            <a:r>
              <a:rPr lang="sr-Latn-ME" sz="1700" b="1" dirty="0">
                <a:effectLst/>
                <a:latin typeface="Lucida Bright" panose="02040602050505020304" pitchFamily="18" charset="0"/>
              </a:rPr>
              <a:t>(sloboda poslovnog nastanjivanja</a:t>
            </a:r>
            <a:r>
              <a:rPr lang="sr-Latn-ME" sz="1700" b="1" dirty="0">
                <a:latin typeface="Lucida Bright" panose="02040602050505020304" pitchFamily="18" charset="0"/>
              </a:rPr>
              <a:t>)</a:t>
            </a:r>
          </a:p>
          <a:p>
            <a:pPr marL="0" indent="0" algn="just">
              <a:lnSpc>
                <a:spcPct val="100000"/>
              </a:lnSpc>
              <a:buNone/>
            </a:pPr>
            <a:r>
              <a:rPr lang="sr-Latn-ME" sz="1700" b="1" u="sng" dirty="0" smtClean="0">
                <a:latin typeface="Lucida Bright" panose="02040602050505020304" pitchFamily="18" charset="0"/>
              </a:rPr>
              <a:t>MERITUM SPORA</a:t>
            </a:r>
            <a:r>
              <a:rPr lang="sr-Latn-ME" sz="1700" b="1" dirty="0" smtClean="0">
                <a:latin typeface="Lucida Bright" panose="02040602050505020304" pitchFamily="18" charset="0"/>
              </a:rPr>
              <a:t>: </a:t>
            </a:r>
            <a:r>
              <a:rPr lang="sr-Latn-ME" sz="1700" b="1" dirty="0">
                <a:latin typeface="Lucida Bright" panose="02040602050505020304" pitchFamily="18" charset="0"/>
              </a:rPr>
              <a:t>Radi smanjenja troškova (zarada članove posade), finska brodarska </a:t>
            </a:r>
            <a:r>
              <a:rPr lang="sr-Latn-ME" sz="1700" b="1" dirty="0">
                <a:solidFill>
                  <a:srgbClr val="FFFF99"/>
                </a:solidFill>
                <a:latin typeface="Lucida Bright" panose="02040602050505020304" pitchFamily="18" charset="0"/>
              </a:rPr>
              <a:t>kompanija</a:t>
            </a:r>
            <a:r>
              <a:rPr lang="sr-Latn-ME" sz="1700" b="1" dirty="0">
                <a:latin typeface="Lucida Bright" panose="02040602050505020304" pitchFamily="18" charset="0"/>
              </a:rPr>
              <a:t> </a:t>
            </a:r>
            <a:r>
              <a:rPr lang="sr-Latn-ME" sz="1700" b="1" dirty="0">
                <a:solidFill>
                  <a:srgbClr val="FFFF99"/>
                </a:solidFill>
                <a:latin typeface="Lucida Bright" panose="02040602050505020304" pitchFamily="18" charset="0"/>
              </a:rPr>
              <a:t>Viking</a:t>
            </a:r>
            <a:r>
              <a:rPr lang="sr-Latn-ME" sz="1700" b="1" dirty="0">
                <a:latin typeface="Lucida Bright" panose="02040602050505020304" pitchFamily="18" charset="0"/>
              </a:rPr>
              <a:t> je objavila namjeru da brod registruje pod zastavom Estonije. Na zahtjev finske podružnice, Međunarodna federacija radnika u transportu je dala pisanu instrukciju članicama da ne pregovaraju sa Vikingom o „opremanju broda posadom“, dok je finska podružnica izričito zaprijetila štrajkom.</a:t>
            </a:r>
          </a:p>
          <a:p>
            <a:pPr marL="0" indent="0" algn="just">
              <a:lnSpc>
                <a:spcPct val="100000"/>
              </a:lnSpc>
              <a:buNone/>
            </a:pPr>
            <a:r>
              <a:rPr lang="sr-Latn-ME" sz="1700" b="1" dirty="0">
                <a:latin typeface="Lucida Bright" panose="02040602050505020304" pitchFamily="18" charset="0"/>
              </a:rPr>
              <a:t>Najzad, 2005. godine (po ulasku Estonije u EU), engleskom sudu je podnijet </a:t>
            </a:r>
            <a:r>
              <a:rPr lang="sr-Latn-ME" sz="1700" b="1" dirty="0">
                <a:solidFill>
                  <a:srgbClr val="FFFF99"/>
                </a:solidFill>
                <a:latin typeface="Lucida Bright" panose="02040602050505020304" pitchFamily="18" charset="0"/>
              </a:rPr>
              <a:t>zahtjev da se opisane aktivnosti sindikalnih organizacije, </a:t>
            </a:r>
            <a:r>
              <a:rPr lang="sr-Latn-ME" sz="1700" b="1" u="sng" dirty="0">
                <a:solidFill>
                  <a:srgbClr val="FFFF99"/>
                </a:solidFill>
                <a:latin typeface="Lucida Bright" panose="02040602050505020304" pitchFamily="18" charset="0"/>
              </a:rPr>
              <a:t>usmjerene na potpisivanje kolektivnog ugovora </a:t>
            </a:r>
            <a:r>
              <a:rPr lang="sr-Latn-ME" sz="1700" b="1" dirty="0">
                <a:solidFill>
                  <a:srgbClr val="FFFF99"/>
                </a:solidFill>
                <a:latin typeface="Lucida Bright" panose="02040602050505020304" pitchFamily="18" charset="0"/>
              </a:rPr>
              <a:t>oglase suprotnim odredbama osnivačkih ugovora o slobodi poslovnog nastanjivanja </a:t>
            </a:r>
            <a:r>
              <a:rPr lang="sr-Latn-ME" sz="1700" b="1" dirty="0">
                <a:latin typeface="Lucida Bright" panose="02040602050505020304" pitchFamily="18" charset="0"/>
              </a:rPr>
              <a:t>i da se naloži povlačenje pisane instrukcije i uopšte zabrani dalje ometanje Viking-a u uživanju pomenute slobode. </a:t>
            </a:r>
          </a:p>
          <a:p>
            <a:pPr marL="0" indent="0" algn="just">
              <a:lnSpc>
                <a:spcPct val="100000"/>
              </a:lnSpc>
              <a:buNone/>
            </a:pPr>
            <a:r>
              <a:rPr lang="sr-Latn-ME" sz="1700" b="1" dirty="0">
                <a:latin typeface="Lucida Bright" panose="02040602050505020304" pitchFamily="18" charset="0"/>
              </a:rPr>
              <a:t>Pozivajući se na ranije slučajeve horizontalnog neposrednog dejstva, Sud pravde ponavlja da se </a:t>
            </a:r>
            <a:r>
              <a:rPr lang="sr-Latn-ME" sz="1700" b="1" dirty="0">
                <a:solidFill>
                  <a:srgbClr val="FFFF99"/>
                </a:solidFill>
                <a:latin typeface="Lucida Bright" panose="02040602050505020304" pitchFamily="18" charset="0"/>
              </a:rPr>
              <a:t>zabrane ograničenja slobode </a:t>
            </a:r>
            <a:r>
              <a:rPr lang="sr-Latn-ME" sz="1700" b="1" dirty="0" smtClean="0">
                <a:solidFill>
                  <a:srgbClr val="FFFF99"/>
                </a:solidFill>
                <a:latin typeface="Lucida Bright" panose="02040602050505020304" pitchFamily="18" charset="0"/>
              </a:rPr>
              <a:t>poslovnog nastanjivanja odnose </a:t>
            </a:r>
            <a:r>
              <a:rPr lang="sr-Latn-ME" sz="1700" b="1" dirty="0">
                <a:solidFill>
                  <a:srgbClr val="FFFF99"/>
                </a:solidFill>
                <a:latin typeface="Lucida Bright" panose="02040602050505020304" pitchFamily="18" charset="0"/>
              </a:rPr>
              <a:t>ne samo na aktivnosti nosilaca javnih ovlašćenja, već i na subjekte iz domena privatnog prava, tj. sve ugovore kojima se </a:t>
            </a:r>
            <a:r>
              <a:rPr lang="sr-Latn-ME" sz="1700" b="1" u="sng" dirty="0">
                <a:solidFill>
                  <a:srgbClr val="FFFF99"/>
                </a:solidFill>
                <a:latin typeface="Lucida Bright" panose="02040602050505020304" pitchFamily="18" charset="0"/>
              </a:rPr>
              <a:t>kolektivno uređuje plaćeni rad i </a:t>
            </a:r>
            <a:r>
              <a:rPr lang="sr-Latn-ME" sz="1700" b="1" u="sng" dirty="0" smtClean="0">
                <a:solidFill>
                  <a:srgbClr val="FFFF99"/>
                </a:solidFill>
                <a:latin typeface="Lucida Bright" panose="02040602050505020304" pitchFamily="18" charset="0"/>
              </a:rPr>
              <a:t>ugovor</a:t>
            </a:r>
            <a:r>
              <a:rPr lang="en-GB" sz="1700" b="1" u="sng" dirty="0" err="1" smtClean="0">
                <a:solidFill>
                  <a:srgbClr val="FFFF99"/>
                </a:solidFill>
                <a:latin typeface="Lucida Bright" panose="02040602050505020304" pitchFamily="18" charset="0"/>
              </a:rPr>
              <a:t>i</a:t>
            </a:r>
            <a:r>
              <a:rPr lang="sr-Latn-ME" sz="1700" b="1" u="sng" dirty="0" smtClean="0">
                <a:solidFill>
                  <a:srgbClr val="FFFF99"/>
                </a:solidFill>
                <a:latin typeface="Lucida Bright" panose="02040602050505020304" pitchFamily="18" charset="0"/>
              </a:rPr>
              <a:t> </a:t>
            </a:r>
            <a:r>
              <a:rPr lang="sr-Latn-ME" sz="1700" b="1" u="sng" dirty="0">
                <a:solidFill>
                  <a:srgbClr val="FFFF99"/>
                </a:solidFill>
                <a:latin typeface="Lucida Bright" panose="02040602050505020304" pitchFamily="18" charset="0"/>
              </a:rPr>
              <a:t>između pojedinaca</a:t>
            </a:r>
            <a:r>
              <a:rPr lang="sr-Latn-ME" sz="1700" b="1" dirty="0">
                <a:solidFill>
                  <a:srgbClr val="FFFF99"/>
                </a:solidFill>
                <a:latin typeface="Lucida Bright" panose="02040602050505020304" pitchFamily="18" charset="0"/>
              </a:rPr>
              <a:t>. </a:t>
            </a:r>
          </a:p>
          <a:p>
            <a:pPr marL="0" indent="0" algn="just">
              <a:lnSpc>
                <a:spcPct val="100000"/>
              </a:lnSpc>
              <a:buNone/>
            </a:pPr>
            <a:r>
              <a:rPr lang="sr-Latn-ME" sz="1700" b="1" dirty="0">
                <a:latin typeface="Lucida Bright" panose="02040602050505020304" pitchFamily="18" charset="0"/>
              </a:rPr>
              <a:t>Najzad, Sud pravde je iznio i stav da je </a:t>
            </a:r>
            <a:r>
              <a:rPr lang="sr-Latn-ME" b="1" u="sng" dirty="0">
                <a:solidFill>
                  <a:srgbClr val="FFCC66"/>
                </a:solidFill>
                <a:latin typeface="Lucida Bright" panose="02040602050505020304" pitchFamily="18" charset="0"/>
              </a:rPr>
              <a:t>KOLEKTIVNA AKCIJA</a:t>
            </a:r>
            <a:r>
              <a:rPr lang="sr-Latn-ME" b="1" dirty="0">
                <a:solidFill>
                  <a:srgbClr val="FFCC66"/>
                </a:solidFill>
                <a:latin typeface="Lucida Bright" panose="02040602050505020304" pitchFamily="18" charset="0"/>
              </a:rPr>
              <a:t> koja je sporna u postupku pred nacionalnim sudom „</a:t>
            </a:r>
            <a:r>
              <a:rPr lang="sr-Latn-ME" b="1" u="sng" dirty="0">
                <a:solidFill>
                  <a:srgbClr val="FFCC66"/>
                </a:solidFill>
                <a:latin typeface="Lucida Bright" panose="02040602050505020304" pitchFamily="18" charset="0"/>
              </a:rPr>
              <a:t>NERASKIDIVO VEZANA</a:t>
            </a:r>
            <a:r>
              <a:rPr lang="sr-Latn-ME" b="1" dirty="0">
                <a:solidFill>
                  <a:srgbClr val="FFCC66"/>
                </a:solidFill>
                <a:latin typeface="Lucida Bright" panose="02040602050505020304" pitchFamily="18" charset="0"/>
              </a:rPr>
              <a:t>“ upravo za </a:t>
            </a:r>
            <a:r>
              <a:rPr lang="sr-Latn-ME" b="1" u="sng" dirty="0">
                <a:solidFill>
                  <a:srgbClr val="FFCC66"/>
                </a:solidFill>
                <a:latin typeface="Lucida Bright" panose="02040602050505020304" pitchFamily="18" charset="0"/>
              </a:rPr>
              <a:t>KOLEKTIVNI UGOVOR</a:t>
            </a:r>
            <a:r>
              <a:rPr lang="sr-Latn-ME" b="1" dirty="0">
                <a:solidFill>
                  <a:srgbClr val="FFCC66"/>
                </a:solidFill>
                <a:latin typeface="Lucida Bright" panose="02040602050505020304" pitchFamily="18" charset="0"/>
              </a:rPr>
              <a:t> čije se potpisivanje zahtijeva</a:t>
            </a:r>
            <a:r>
              <a:rPr lang="sr-Latn-ME" b="1" dirty="0" smtClean="0">
                <a:solidFill>
                  <a:srgbClr val="FFCC66"/>
                </a:solidFill>
                <a:latin typeface="Lucida Bright" panose="02040602050505020304" pitchFamily="18" charset="0"/>
              </a:rPr>
              <a:t>.</a:t>
            </a:r>
            <a:endParaRPr lang="sr-Latn-ME" b="1" dirty="0">
              <a:solidFill>
                <a:srgbClr val="FFCC66"/>
              </a:solidFill>
              <a:latin typeface="Lucida Bright" panose="02040602050505020304" pitchFamily="18" charset="0"/>
            </a:endParaRPr>
          </a:p>
        </p:txBody>
      </p:sp>
    </p:spTree>
    <p:extLst>
      <p:ext uri="{BB962C8B-B14F-4D97-AF65-F5344CB8AC3E}">
        <p14:creationId xmlns:p14="http://schemas.microsoft.com/office/powerpoint/2010/main" val="35026164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548681"/>
            <a:ext cx="12025336" cy="1373627"/>
          </a:xfrm>
        </p:spPr>
        <p:txBody>
          <a:bodyPr>
            <a:noAutofit/>
          </a:bodyPr>
          <a:lstStyle/>
          <a:p>
            <a:r>
              <a:rPr lang="sr-Latn-ME" sz="3000" spc="-151"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900" dirty="0">
                <a:solidFill>
                  <a:srgbClr val="FFCC66"/>
                </a:solidFill>
                <a:latin typeface="Lucida Fax" panose="02060602050505020204" pitchFamily="18" charset="0"/>
              </a:rPr>
              <a:t>NE</a:t>
            </a:r>
            <a:r>
              <a:rPr lang="sr-Latn-ME" sz="2700" dirty="0">
                <a:solidFill>
                  <a:srgbClr val="FFCC66"/>
                </a:solidFill>
                <a:latin typeface="Lucida Bright" panose="02040602050505020304" pitchFamily="18" charset="0"/>
              </a:rPr>
              <a:t>DISKRIMINATORNA OGRANIČENJA </a:t>
            </a:r>
            <a:r>
              <a:rPr lang="sr-Latn-ME" sz="2700" dirty="0">
                <a:latin typeface="Lucida Bright" panose="02040602050505020304" pitchFamily="18" charset="0"/>
              </a:rPr>
              <a:t>- </a:t>
            </a:r>
            <a:br>
              <a:rPr lang="sr-Latn-ME" sz="2700" dirty="0">
                <a:latin typeface="Lucida Bright" panose="02040602050505020304" pitchFamily="18" charset="0"/>
              </a:rPr>
            </a:br>
            <a:endParaRPr lang="en-US" sz="27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154006" y="1922308"/>
            <a:ext cx="12025336" cy="5395124"/>
          </a:xfrm>
        </p:spPr>
        <p:txBody>
          <a:bodyPr>
            <a:noAutofit/>
          </a:bodyPr>
          <a:lstStyle/>
          <a:p>
            <a:pPr marL="0" indent="0" algn="just">
              <a:lnSpc>
                <a:spcPct val="100000"/>
              </a:lnSpc>
              <a:buNone/>
            </a:pPr>
            <a:r>
              <a:rPr lang="sr-Latn-ME" b="1" i="1" dirty="0">
                <a:solidFill>
                  <a:srgbClr val="FFFF99"/>
                </a:solidFill>
                <a:effectLst/>
                <a:latin typeface="Lucida Bright" panose="02040602050505020304" pitchFamily="18" charset="0"/>
              </a:rPr>
              <a:t>Laval </a:t>
            </a:r>
            <a:r>
              <a:rPr lang="sr-Latn-ME" b="1" dirty="0">
                <a:solidFill>
                  <a:srgbClr val="FFFF99"/>
                </a:solidFill>
                <a:effectLst/>
                <a:latin typeface="Lucida Bright" panose="02040602050505020304" pitchFamily="18" charset="0"/>
              </a:rPr>
              <a:t>C-341/05 </a:t>
            </a:r>
            <a:r>
              <a:rPr lang="sr-Latn-ME" b="1" dirty="0">
                <a:latin typeface="Lucida Bright" panose="02040602050505020304" pitchFamily="18" charset="0"/>
              </a:rPr>
              <a:t>(sloboda pružanja usluga). </a:t>
            </a:r>
          </a:p>
          <a:p>
            <a:pPr algn="just">
              <a:lnSpc>
                <a:spcPct val="100000"/>
              </a:lnSpc>
            </a:pPr>
            <a:r>
              <a:rPr lang="sr-Latn-ME" sz="1800" b="1" u="sng" dirty="0">
                <a:latin typeface="Lucida Bright" panose="02040602050505020304" pitchFamily="18" charset="0"/>
              </a:rPr>
              <a:t>Meritum slučaja</a:t>
            </a:r>
            <a:r>
              <a:rPr lang="sr-Latn-ME" sz="1800" b="1" dirty="0">
                <a:latin typeface="Lucida Bright" panose="02040602050505020304" pitchFamily="18" charset="0"/>
              </a:rPr>
              <a:t> se tiče ograničenja sličnog kao u (praktično istovremenom</a:t>
            </a:r>
            <a:r>
              <a:rPr lang="sr-Latn-ME" sz="1800" b="1" dirty="0" smtClean="0">
                <a:latin typeface="Lucida Bright" panose="02040602050505020304" pitchFamily="18" charset="0"/>
              </a:rPr>
              <a:t>) slučaju </a:t>
            </a:r>
            <a:r>
              <a:rPr lang="sr-Latn-ME" sz="1800" b="1" dirty="0">
                <a:latin typeface="Lucida Bright" panose="02040602050505020304" pitchFamily="18" charset="0"/>
              </a:rPr>
              <a:t>Viking. Riječ je o </a:t>
            </a:r>
            <a:r>
              <a:rPr lang="sr-Latn-ME" sz="1800" b="1" dirty="0">
                <a:solidFill>
                  <a:srgbClr val="FFFF99"/>
                </a:solidFill>
                <a:latin typeface="Lucida Bright" panose="02040602050505020304" pitchFamily="18" charset="0"/>
              </a:rPr>
              <a:t>kolektivnoj akciji nacionalnog sindikalnog udruženja</a:t>
            </a:r>
            <a:r>
              <a:rPr lang="sr-Latn-ME" sz="1800" b="1" dirty="0">
                <a:latin typeface="Lucida Bright" panose="02040602050505020304" pitchFamily="18" charset="0"/>
              </a:rPr>
              <a:t> </a:t>
            </a:r>
            <a:r>
              <a:rPr lang="sr-Latn-ME" sz="1800" b="1" dirty="0">
                <a:solidFill>
                  <a:srgbClr val="FFFF99"/>
                </a:solidFill>
                <a:latin typeface="Lucida Bright" panose="02040602050505020304" pitchFamily="18" charset="0"/>
              </a:rPr>
              <a:t>iz Švedske u vidu bojkota i blokade gradilišta letonske kompanije </a:t>
            </a:r>
            <a:r>
              <a:rPr lang="sr-Latn-ME" sz="1800" b="1" i="1" dirty="0">
                <a:solidFill>
                  <a:srgbClr val="FFFF99"/>
                </a:solidFill>
                <a:latin typeface="Lucida Bright" panose="02040602050505020304" pitchFamily="18" charset="0"/>
              </a:rPr>
              <a:t>Laval </a:t>
            </a:r>
            <a:r>
              <a:rPr lang="sr-Latn-ME" sz="1800" b="1" dirty="0">
                <a:solidFill>
                  <a:srgbClr val="FFFF99"/>
                </a:solidFill>
                <a:latin typeface="Lucida Bright" panose="02040602050505020304" pitchFamily="18" charset="0"/>
              </a:rPr>
              <a:t>u Švedskoj</a:t>
            </a:r>
            <a:r>
              <a:rPr lang="sr-Latn-ME" sz="1800" b="1" dirty="0">
                <a:latin typeface="Lucida Bright" panose="02040602050505020304" pitchFamily="18" charset="0"/>
              </a:rPr>
              <a:t>. Razlog je bio odbijanje </a:t>
            </a:r>
            <a:r>
              <a:rPr lang="sr-Latn-ME" sz="1800" b="1" i="1" dirty="0">
                <a:latin typeface="Lucida Bright" panose="02040602050505020304" pitchFamily="18" charset="0"/>
              </a:rPr>
              <a:t>Laval-a</a:t>
            </a:r>
            <a:r>
              <a:rPr lang="sr-Latn-ME" sz="1800" b="1" dirty="0">
                <a:latin typeface="Lucida Bright" panose="02040602050505020304" pitchFamily="18" charset="0"/>
              </a:rPr>
              <a:t> da potpiše standardni švedski kolektivni ugovor za građevinske radnike u pogledu svojih poslovnih operacija u Švedskoj, na čemu su švedski sindikati insistirali, iako je gro angažovanih radnika i dalje bio iz </a:t>
            </a:r>
            <a:r>
              <a:rPr lang="sr-Latn-ME" sz="1800" b="1" dirty="0" smtClean="0">
                <a:latin typeface="Lucida Bright" panose="02040602050505020304" pitchFamily="18" charset="0"/>
              </a:rPr>
              <a:t>Letonije. </a:t>
            </a:r>
          </a:p>
          <a:p>
            <a:pPr algn="just">
              <a:lnSpc>
                <a:spcPct val="100000"/>
              </a:lnSpc>
            </a:pPr>
            <a:r>
              <a:rPr lang="sr-Latn-ME" sz="1800" b="1" dirty="0" smtClean="0">
                <a:latin typeface="Lucida Bright" panose="02040602050505020304" pitchFamily="18" charset="0"/>
              </a:rPr>
              <a:t>Tvrdeći </a:t>
            </a:r>
            <a:r>
              <a:rPr lang="sr-Latn-ME" sz="1800" b="1" dirty="0">
                <a:latin typeface="Lucida Bright" panose="02040602050505020304" pitchFamily="18" charset="0"/>
              </a:rPr>
              <a:t>da mu je blokadom i širom akcijom švedskih sindikata ograničena sloboda pružanja usluga na unutrašnjem tržištu, kompanija </a:t>
            </a:r>
            <a:r>
              <a:rPr lang="sr-Latn-ME" sz="1800" b="1" i="1" dirty="0">
                <a:latin typeface="Lucida Bright" panose="02040602050505020304" pitchFamily="18" charset="0"/>
              </a:rPr>
              <a:t>Laval</a:t>
            </a:r>
            <a:r>
              <a:rPr lang="sr-Latn-ME" sz="1800" b="1" dirty="0">
                <a:latin typeface="Lucida Bright" panose="02040602050505020304" pitchFamily="18" charset="0"/>
              </a:rPr>
              <a:t> zatražila je od švedskog suda proglašenje bojkota i blokada/protesta (</a:t>
            </a:r>
            <a:r>
              <a:rPr lang="sr-Latn-ME" sz="1800" dirty="0">
                <a:latin typeface="Lucida Bright" panose="02040602050505020304" pitchFamily="18" charset="0"/>
              </a:rPr>
              <a:t>kao vidova radničke borbe predviđenog švedskim pravom</a:t>
            </a:r>
            <a:r>
              <a:rPr lang="sr-Latn-ME" sz="1800" b="1" dirty="0">
                <a:latin typeface="Lucida Bright" panose="02040602050505020304" pitchFamily="18" charset="0"/>
              </a:rPr>
              <a:t>) proglasi nezakonitim i da se naredi obustava </a:t>
            </a:r>
            <a:r>
              <a:rPr lang="sr-Latn-ME" sz="1800" b="1" dirty="0" smtClean="0">
                <a:latin typeface="Lucida Bright" panose="02040602050505020304" pitchFamily="18" charset="0"/>
              </a:rPr>
              <a:t>istih.</a:t>
            </a:r>
            <a:endParaRPr lang="sr-Latn-ME" sz="1800" b="1" dirty="0">
              <a:latin typeface="Lucida Bright" panose="02040602050505020304" pitchFamily="18" charset="0"/>
            </a:endParaRPr>
          </a:p>
          <a:p>
            <a:pPr algn="just">
              <a:lnSpc>
                <a:spcPct val="100000"/>
              </a:lnSpc>
            </a:pPr>
            <a:r>
              <a:rPr lang="sr-Latn-ME" sz="1800" b="1" dirty="0">
                <a:latin typeface="Lucida Bright" panose="02040602050505020304" pitchFamily="18" charset="0"/>
              </a:rPr>
              <a:t>Odluka Suda pravde bila je još eksplicitija od one u slučaju Viking. Koristeći uglavnom istu argumentaciju (ranije slučajeve), </a:t>
            </a:r>
            <a:r>
              <a:rPr lang="sr-Latn-ME" sz="1800" b="1" dirty="0">
                <a:solidFill>
                  <a:srgbClr val="FF5050"/>
                </a:solidFill>
                <a:latin typeface="Lucida Bright" panose="02040602050505020304" pitchFamily="18" charset="0"/>
              </a:rPr>
              <a:t>Sud pravde je utvrdio da se </a:t>
            </a:r>
            <a:r>
              <a:rPr lang="en-GB" sz="1800" b="1" dirty="0" smtClean="0">
                <a:solidFill>
                  <a:srgbClr val="FF5050"/>
                </a:solidFill>
                <a:latin typeface="Lucida Bright" panose="02040602050505020304" pitchFamily="18" charset="0"/>
              </a:rPr>
              <a:t>“</a:t>
            </a:r>
            <a:r>
              <a:rPr lang="sr-Latn-ME" sz="1800" b="1" dirty="0" smtClean="0">
                <a:solidFill>
                  <a:srgbClr val="FF5050"/>
                </a:solidFill>
                <a:latin typeface="Lucida Bright" panose="02040602050505020304" pitchFamily="18" charset="0"/>
              </a:rPr>
              <a:t>sloboda </a:t>
            </a:r>
            <a:r>
              <a:rPr lang="sr-Latn-ME" sz="1800" b="1" dirty="0">
                <a:solidFill>
                  <a:srgbClr val="FF5050"/>
                </a:solidFill>
                <a:latin typeface="Lucida Bright" panose="02040602050505020304" pitchFamily="18" charset="0"/>
              </a:rPr>
              <a:t>pružanja usluga primjenjuje i na kolektivnu akciju </a:t>
            </a:r>
            <a:r>
              <a:rPr lang="sr-Latn-ME" sz="1800" b="1" dirty="0" smtClean="0">
                <a:solidFill>
                  <a:srgbClr val="FF5050"/>
                </a:solidFill>
                <a:latin typeface="Lucida Bright" panose="02040602050505020304" pitchFamily="18" charset="0"/>
              </a:rPr>
              <a:t>sindikata</a:t>
            </a:r>
            <a:r>
              <a:rPr lang="en-GB" sz="1800" b="1" dirty="0" smtClean="0">
                <a:solidFill>
                  <a:srgbClr val="FF5050"/>
                </a:solidFill>
                <a:latin typeface="Lucida Bright" panose="02040602050505020304" pitchFamily="18" charset="0"/>
              </a:rPr>
              <a:t>”</a:t>
            </a:r>
            <a:r>
              <a:rPr lang="sr-Latn-ME" sz="1800" b="1" dirty="0" smtClean="0">
                <a:solidFill>
                  <a:srgbClr val="FF5050"/>
                </a:solidFill>
                <a:latin typeface="Lucida Bright" panose="02040602050505020304" pitchFamily="18" charset="0"/>
              </a:rPr>
              <a:t>, </a:t>
            </a:r>
            <a:r>
              <a:rPr lang="en-GB" sz="1800" b="1" u="sng" dirty="0" err="1" smtClean="0">
                <a:latin typeface="Lucida Bright" panose="02040602050505020304" pitchFamily="18" charset="0"/>
              </a:rPr>
              <a:t>te</a:t>
            </a:r>
            <a:r>
              <a:rPr lang="en-GB" sz="1800" b="1" u="sng" dirty="0" smtClean="0">
                <a:latin typeface="Lucida Bright" panose="02040602050505020304" pitchFamily="18" charset="0"/>
              </a:rPr>
              <a:t> </a:t>
            </a:r>
            <a:r>
              <a:rPr lang="sr-Latn-ME" sz="1800" b="1" u="sng" dirty="0" smtClean="0">
                <a:latin typeface="Lucida Bright" panose="02040602050505020304" pitchFamily="18" charset="0"/>
              </a:rPr>
              <a:t>da </a:t>
            </a:r>
            <a:r>
              <a:rPr lang="sr-Latn-ME" sz="1800" b="1" u="sng" dirty="0">
                <a:latin typeface="Lucida Bright" panose="02040602050505020304" pitchFamily="18" charset="0"/>
              </a:rPr>
              <a:t>je u konkretnom slučaju riječ o nedozvoljenom ograničenju</a:t>
            </a:r>
            <a:r>
              <a:rPr lang="sr-Latn-ME" sz="1800" b="1" dirty="0">
                <a:latin typeface="Lucida Bright" panose="02040602050505020304" pitchFamily="18" charset="0"/>
              </a:rPr>
              <a:t>. </a:t>
            </a:r>
          </a:p>
          <a:p>
            <a:pPr algn="just">
              <a:lnSpc>
                <a:spcPct val="100000"/>
              </a:lnSpc>
            </a:pPr>
            <a:r>
              <a:rPr lang="sr-Latn-ME" sz="1800" b="1" dirty="0" smtClean="0">
                <a:solidFill>
                  <a:srgbClr val="FFCC66"/>
                </a:solidFill>
                <a:latin typeface="Lucida Bright" panose="02040602050505020304" pitchFamily="18" charset="0"/>
              </a:rPr>
              <a:t>TIM JE JOŠ JEDNOM POTVRĐENO DA SE OGRANIČENJA SLOBODE KRETANJA NA UNUTRAŠNJEM TRŽIŠTU MOGU JAVITI U FORMI </a:t>
            </a:r>
            <a:r>
              <a:rPr lang="sr-Latn-ME" sz="1900" b="1" u="sng" dirty="0" smtClean="0">
                <a:solidFill>
                  <a:srgbClr val="FFCC66"/>
                </a:solidFill>
                <a:latin typeface="Lucida Bright" panose="02040602050505020304" pitchFamily="18" charset="0"/>
              </a:rPr>
              <a:t>„</a:t>
            </a:r>
            <a:r>
              <a:rPr lang="sr-Latn-ME" sz="1900" b="1" u="sng" dirty="0" smtClean="0">
                <a:solidFill>
                  <a:srgbClr val="FFCC66"/>
                </a:solidFill>
                <a:effectLst/>
                <a:latin typeface="Lucida Bright" panose="02040602050505020304" pitchFamily="18" charset="0"/>
              </a:rPr>
              <a:t>AKTIVNOSTI POJEDINACA ILI GRUPA“</a:t>
            </a:r>
            <a:endParaRPr lang="sr-Latn-ME" sz="1900" b="1" u="sng" dirty="0">
              <a:solidFill>
                <a:srgbClr val="FFCC66"/>
              </a:solidFill>
              <a:effectLst/>
              <a:latin typeface="Lucida Bright" panose="02040602050505020304" pitchFamily="18" charset="0"/>
            </a:endParaRPr>
          </a:p>
        </p:txBody>
      </p:sp>
    </p:spTree>
    <p:extLst>
      <p:ext uri="{BB962C8B-B14F-4D97-AF65-F5344CB8AC3E}">
        <p14:creationId xmlns:p14="http://schemas.microsoft.com/office/powerpoint/2010/main" val="1189270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18985"/>
            <a:ext cx="12025336" cy="1203323"/>
          </a:xfrm>
        </p:spPr>
        <p:txBody>
          <a:bodyPr>
            <a:noAutofit/>
          </a:bodyPr>
          <a:lstStyle/>
          <a:p>
            <a:r>
              <a:rPr lang="sr-Latn-ME" sz="3000" spc="-151"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a:t>
            </a:r>
            <a:r>
              <a:rPr lang="sr-Latn-ME" sz="2900" dirty="0">
                <a:solidFill>
                  <a:srgbClr val="FFCC66"/>
                </a:solidFill>
                <a:latin typeface="Lucida Fax" panose="02060602050505020204" pitchFamily="18" charset="0"/>
              </a:rPr>
              <a:t>NE</a:t>
            </a:r>
            <a:r>
              <a:rPr lang="sr-Latn-ME" sz="2700" dirty="0">
                <a:solidFill>
                  <a:srgbClr val="FFCC66"/>
                </a:solidFill>
                <a:latin typeface="Lucida Bright" panose="02040602050505020304" pitchFamily="18" charset="0"/>
              </a:rPr>
              <a:t>DISKRIMINATORNA OGRANIČENJA </a:t>
            </a:r>
            <a:r>
              <a:rPr lang="sr-Latn-ME" sz="2700" dirty="0">
                <a:latin typeface="Lucida Bright" panose="02040602050505020304" pitchFamily="18" charset="0"/>
              </a:rPr>
              <a:t>- </a:t>
            </a:r>
            <a:br>
              <a:rPr lang="sr-Latn-ME" sz="2700" dirty="0">
                <a:latin typeface="Lucida Bright" panose="02040602050505020304" pitchFamily="18" charset="0"/>
              </a:rPr>
            </a:br>
            <a:endParaRPr lang="en-US" sz="27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119336" y="1922308"/>
            <a:ext cx="11881320" cy="5072793"/>
          </a:xfrm>
        </p:spPr>
        <p:txBody>
          <a:bodyPr>
            <a:noAutofit/>
          </a:bodyPr>
          <a:lstStyle/>
          <a:p>
            <a:pPr marL="0" indent="0" algn="just">
              <a:buNone/>
            </a:pPr>
            <a:r>
              <a:rPr lang="sr-Latn-ME" sz="1800" b="1" i="1" dirty="0">
                <a:solidFill>
                  <a:srgbClr val="FFFF99"/>
                </a:solidFill>
                <a:effectLst/>
                <a:latin typeface="Lucida Bright" panose="02040602050505020304" pitchFamily="18" charset="0"/>
              </a:rPr>
              <a:t>Castels </a:t>
            </a:r>
            <a:r>
              <a:rPr lang="sr-Latn-ME" sz="1800" b="1" dirty="0">
                <a:solidFill>
                  <a:srgbClr val="FFFF99"/>
                </a:solidFill>
                <a:effectLst/>
                <a:latin typeface="Lucida Bright" panose="02040602050505020304" pitchFamily="18" charset="0"/>
              </a:rPr>
              <a:t>C-379/09 </a:t>
            </a:r>
            <a:r>
              <a:rPr lang="sr-Latn-ME" sz="1800" b="1" dirty="0">
                <a:latin typeface="Lucida Bright" panose="02040602050505020304" pitchFamily="18" charset="0"/>
              </a:rPr>
              <a:t>(sloboda kretanja radnika). </a:t>
            </a:r>
          </a:p>
          <a:p>
            <a:pPr algn="just">
              <a:lnSpc>
                <a:spcPct val="100000"/>
              </a:lnSpc>
            </a:pPr>
            <a:r>
              <a:rPr lang="sr-Latn-ME" sz="1800" b="1" u="sng" dirty="0">
                <a:latin typeface="Lucida Bright" panose="02040602050505020304" pitchFamily="18" charset="0"/>
              </a:rPr>
              <a:t>Meritum </a:t>
            </a:r>
            <a:r>
              <a:rPr lang="sr-Latn-ME" sz="1800" b="1" u="sng" dirty="0" smtClean="0">
                <a:latin typeface="Lucida Bright" panose="02040602050505020304" pitchFamily="18" charset="0"/>
              </a:rPr>
              <a:t>s</a:t>
            </a:r>
            <a:r>
              <a:rPr lang="en-GB" sz="1800" b="1" u="sng" dirty="0" err="1" smtClean="0">
                <a:latin typeface="Lucida Bright" panose="02040602050505020304" pitchFamily="18" charset="0"/>
              </a:rPr>
              <a:t>pora</a:t>
            </a:r>
            <a:r>
              <a:rPr lang="en-GB" sz="1800" b="1" u="sng" dirty="0" smtClean="0">
                <a:latin typeface="Lucida Bright" panose="02040602050505020304" pitchFamily="18" charset="0"/>
              </a:rPr>
              <a:t>/s</a:t>
            </a:r>
            <a:r>
              <a:rPr lang="sr-Latn-ME" sz="1800" b="1" u="sng" dirty="0" smtClean="0">
                <a:latin typeface="Lucida Bright" panose="02040602050505020304" pitchFamily="18" charset="0"/>
              </a:rPr>
              <a:t>lučaja</a:t>
            </a:r>
            <a:r>
              <a:rPr lang="sr-Latn-ME" sz="1800" b="1" u="sng" dirty="0">
                <a:latin typeface="Lucida Bright" panose="02040602050505020304" pitchFamily="18" charset="0"/>
              </a:rPr>
              <a:t>:</a:t>
            </a:r>
            <a:r>
              <a:rPr lang="sr-Latn-ME" sz="1800" b="1" dirty="0">
                <a:latin typeface="Lucida Bright" panose="02040602050505020304" pitchFamily="18" charset="0"/>
              </a:rPr>
              <a:t> G. Casteels, belgijski aviomehaničar, pokrenuo je postupak pred belgijskim sudom zbog sporne prakse svog poslodavca (</a:t>
            </a:r>
            <a:r>
              <a:rPr lang="sr-Latn-ME" sz="1800" b="1" dirty="0" smtClean="0">
                <a:latin typeface="Lucida Bright" panose="02040602050505020304" pitchFamily="18" charset="0"/>
              </a:rPr>
              <a:t>British </a:t>
            </a:r>
            <a:r>
              <a:rPr lang="sr-Latn-ME" sz="1800" b="1" dirty="0">
                <a:latin typeface="Lucida Bright" panose="02040602050505020304" pitchFamily="18" charset="0"/>
              </a:rPr>
              <a:t>Airways-a) u dijelu načina računanja prihoda iz penzione šeme poslodavca, uređene kolektivnim ugovorom. </a:t>
            </a:r>
          </a:p>
          <a:p>
            <a:pPr algn="just">
              <a:lnSpc>
                <a:spcPct val="100000"/>
              </a:lnSpc>
            </a:pPr>
            <a:r>
              <a:rPr lang="sr-Latn-ME" sz="1800" b="1" dirty="0">
                <a:latin typeface="Lucida Bright" panose="02040602050505020304" pitchFamily="18" charset="0"/>
              </a:rPr>
              <a:t>Sud pravde je, očekivano, ponovio da se odredbe člana 45. UFEU o slobodi kretanja radnika odnose i na aktivnosti koje su usmjerene na kolektivno regulisanje zaposlenja. </a:t>
            </a:r>
            <a:r>
              <a:rPr lang="sr-Latn-ME" sz="1800" b="1" dirty="0" smtClean="0">
                <a:latin typeface="Lucida Bright" panose="02040602050505020304" pitchFamily="18" charset="0"/>
              </a:rPr>
              <a:t>Međutim, Sud pravde iznosi i načelni stav: </a:t>
            </a:r>
            <a:endParaRPr lang="sr-Latn-ME" sz="1800" b="1" dirty="0">
              <a:latin typeface="Lucida Bright" panose="02040602050505020304" pitchFamily="18" charset="0"/>
            </a:endParaRPr>
          </a:p>
          <a:p>
            <a:pPr algn="just">
              <a:lnSpc>
                <a:spcPct val="100000"/>
              </a:lnSpc>
            </a:pPr>
            <a:r>
              <a:rPr lang="sr-Latn-ME" dirty="0" smtClean="0">
                <a:solidFill>
                  <a:srgbClr val="FFCC66"/>
                </a:solidFill>
                <a:latin typeface="Lucida Bright" panose="02040602050505020304" pitchFamily="18" charset="0"/>
              </a:rPr>
              <a:t>“</a:t>
            </a:r>
            <a:r>
              <a:rPr lang="sr-Latn-ME" b="1" dirty="0" smtClean="0">
                <a:solidFill>
                  <a:srgbClr val="FFCC66"/>
                </a:solidFill>
                <a:latin typeface="Lucida Bright" panose="02040602050505020304" pitchFamily="18" charset="0"/>
              </a:rPr>
              <a:t>ČLAN 45. ZABRANJUJE </a:t>
            </a:r>
            <a:r>
              <a:rPr lang="sr-Latn-ME" sz="2100" b="1" u="sng" dirty="0" smtClean="0">
                <a:solidFill>
                  <a:srgbClr val="FFCC66"/>
                </a:solidFill>
                <a:latin typeface="Lucida Bright" panose="02040602050505020304" pitchFamily="18" charset="0"/>
              </a:rPr>
              <a:t>SVAKU MJERU</a:t>
            </a:r>
            <a:r>
              <a:rPr lang="sr-Latn-ME" sz="2100" b="1" dirty="0" smtClean="0">
                <a:solidFill>
                  <a:srgbClr val="FFCC66"/>
                </a:solidFill>
                <a:latin typeface="Lucida Bright" panose="02040602050505020304" pitchFamily="18" charset="0"/>
              </a:rPr>
              <a:t> </a:t>
            </a:r>
            <a:r>
              <a:rPr lang="sr-Latn-ME" b="1" dirty="0" smtClean="0">
                <a:solidFill>
                  <a:srgbClr val="FFCC66"/>
                </a:solidFill>
                <a:latin typeface="Lucida Bright" panose="02040602050505020304" pitchFamily="18" charset="0"/>
              </a:rPr>
              <a:t>KOJA JE, IAKO NEDISKRIMINATORNA SA STANOVIŠTA DRŽAVLJANSTVA, U STANJU DA ONEMOGUĆI ILI UČINI MANJE ATRAKTIVNIM ZA GRAĐANA EVROPSKE UNIJE OSTVARIVANJE TEMELJNIH SLOBODA GARANTOVANIH UGOVOROM.”</a:t>
            </a:r>
          </a:p>
          <a:p>
            <a:pPr algn="just">
              <a:lnSpc>
                <a:spcPct val="100000"/>
              </a:lnSpc>
            </a:pPr>
            <a:r>
              <a:rPr lang="sr-Latn-ME" sz="1800" dirty="0" smtClean="0">
                <a:latin typeface="Lucida Bright" panose="02040602050505020304" pitchFamily="18" charset="0"/>
              </a:rPr>
              <a:t>Ostaje </a:t>
            </a:r>
            <a:r>
              <a:rPr lang="sr-Latn-ME" sz="1800" dirty="0">
                <a:latin typeface="Lucida Bright" panose="02040602050505020304" pitchFamily="18" charset="0"/>
              </a:rPr>
              <a:t>otvoreno pitanje da li je Sud pravde ovakvim stavom nagovijestio dalje (neograničeno) širenje horizontalnog neposrednog dejstva slobode kretanja radnika i kojim pravcima bi praksa Suda pravde u narednim godinama mogla da se kreće? </a:t>
            </a:r>
            <a:r>
              <a:rPr lang="sr-Latn-ME" sz="1800" b="1" dirty="0" smtClean="0">
                <a:solidFill>
                  <a:srgbClr val="FF5050"/>
                </a:solidFill>
                <a:effectLst/>
                <a:latin typeface="Lucida Bright" panose="02040602050505020304" pitchFamily="18" charset="0"/>
              </a:rPr>
              <a:t>Što to znači za nacionalne sudove država članica?</a:t>
            </a:r>
          </a:p>
        </p:txBody>
      </p:sp>
    </p:spTree>
    <p:extLst>
      <p:ext uri="{BB962C8B-B14F-4D97-AF65-F5344CB8AC3E}">
        <p14:creationId xmlns:p14="http://schemas.microsoft.com/office/powerpoint/2010/main" val="6449666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708" y="1052736"/>
            <a:ext cx="12745416" cy="360040"/>
          </a:xfrm>
        </p:spPr>
        <p:txBody>
          <a:bodyPr>
            <a:noAutofit/>
          </a:bodyPr>
          <a:lstStyle/>
          <a:p>
            <a:r>
              <a:rPr lang="sr-Latn-ME" sz="2700" spc="-151" dirty="0" smtClean="0">
                <a:latin typeface="Lucida Fax" panose="02060602050505020204" pitchFamily="18" charset="0"/>
              </a:rPr>
              <a:t>horizontalno neposredno</a:t>
            </a:r>
            <a:r>
              <a:rPr lang="en-GB" sz="2700" spc="-151" dirty="0" smtClean="0">
                <a:latin typeface="Lucida Fax" panose="02060602050505020204" pitchFamily="18" charset="0"/>
              </a:rPr>
              <a:t> (</a:t>
            </a:r>
            <a:r>
              <a:rPr lang="en-US" sz="2700" spc="-151" dirty="0" smtClean="0">
                <a:latin typeface="Lucida Fax" panose="02060602050505020204" pitchFamily="18" charset="0"/>
              </a:rPr>
              <a:t>ILI </a:t>
            </a:r>
            <a:r>
              <a:rPr lang="en-US" sz="2700" spc="-151" dirty="0">
                <a:latin typeface="Lucida Fax" panose="02060602050505020204" pitchFamily="18" charset="0"/>
              </a:rPr>
              <a:t>Pro</a:t>
            </a:r>
            <a:r>
              <a:rPr lang="sr-Latn-ME" sz="2700" spc="-151" dirty="0">
                <a:latin typeface="Lucida Fax" panose="02060602050505020204" pitchFamily="18" charset="0"/>
              </a:rPr>
              <a:t>šireno Vertikalno </a:t>
            </a:r>
            <a:r>
              <a:rPr lang="sr-Latn-ME" sz="2700" spc="-151" dirty="0" smtClean="0">
                <a:latin typeface="Lucida Fax" panose="02060602050505020204" pitchFamily="18" charset="0"/>
              </a:rPr>
              <a:t>dejstvo</a:t>
            </a:r>
            <a:r>
              <a:rPr lang="en-GB" sz="2700" spc="-151" dirty="0">
                <a:latin typeface="Lucida Fax" panose="02060602050505020204" pitchFamily="18" charset="0"/>
              </a:rPr>
              <a:t>)</a:t>
            </a:r>
            <a:r>
              <a:rPr lang="sr-Latn-ME" sz="2700" spc="-151" dirty="0" smtClean="0">
                <a:latin typeface="Lucida Fax" panose="02060602050505020204" pitchFamily="18" charset="0"/>
              </a:rPr>
              <a:t> </a:t>
            </a:r>
            <a:r>
              <a:rPr lang="sr-Latn-ME" sz="3000" spc="-151" dirty="0">
                <a:solidFill>
                  <a:srgbClr val="FFCC66"/>
                </a:solidFill>
                <a:latin typeface="Lucida Fax" panose="02060602050505020204" pitchFamily="18" charset="0"/>
              </a:rPr>
              <a:t>slobode kretanja robe </a:t>
            </a:r>
            <a:r>
              <a:rPr lang="sr-Latn-ME" sz="2700" spc="-151" dirty="0">
                <a:latin typeface="Lucida Fax" panose="02060602050505020204" pitchFamily="18" charset="0"/>
              </a:rPr>
              <a:t>– Član </a:t>
            </a:r>
            <a:r>
              <a:rPr lang="sr-Latn-ME" sz="2700" spc="-151" dirty="0" smtClean="0">
                <a:latin typeface="Lucida Fax" panose="02060602050505020204" pitchFamily="18" charset="0"/>
              </a:rPr>
              <a:t>34. UFEU</a:t>
            </a:r>
            <a:r>
              <a:rPr lang="en-GB" sz="2700" spc="-151" dirty="0" smtClean="0">
                <a:latin typeface="Lucida Fax" panose="02060602050505020204" pitchFamily="18" charset="0"/>
              </a:rPr>
              <a:t>?</a:t>
            </a:r>
            <a:r>
              <a:rPr lang="sr-Latn-ME" sz="3500" spc="-151" dirty="0">
                <a:latin typeface="Lucida Fax" panose="02060602050505020204" pitchFamily="18" charset="0"/>
              </a:rPr>
              <a:t/>
            </a:r>
            <a:br>
              <a:rPr lang="sr-Latn-ME" sz="3500" spc="-151" dirty="0">
                <a:latin typeface="Lucida Fax" panose="02060602050505020204" pitchFamily="18" charset="0"/>
              </a:rPr>
            </a:br>
            <a:r>
              <a:rPr lang="sr-Latn-ME" sz="2300" dirty="0">
                <a:effectLst/>
                <a:latin typeface="Lucida Bright" panose="02040602050505020304" pitchFamily="18" charset="0"/>
              </a:rPr>
              <a:t/>
            </a:r>
            <a:br>
              <a:rPr lang="sr-Latn-ME" sz="2300" dirty="0">
                <a:effectLst/>
                <a:latin typeface="Lucida Bright" panose="02040602050505020304" pitchFamily="18" charset="0"/>
              </a:rPr>
            </a:br>
            <a:endParaRPr lang="en-US" sz="23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83332" y="1948256"/>
            <a:ext cx="12025336" cy="5046845"/>
          </a:xfrm>
        </p:spPr>
        <p:txBody>
          <a:bodyPr>
            <a:noAutofit/>
          </a:bodyPr>
          <a:lstStyle/>
          <a:p>
            <a:pPr algn="just">
              <a:lnSpc>
                <a:spcPct val="100000"/>
              </a:lnSpc>
            </a:pPr>
            <a:r>
              <a:rPr lang="sr-Latn-ME" sz="1851" b="1" dirty="0">
                <a:latin typeface="Lucida Fax" panose="02060602050505020204" pitchFamily="18" charset="0"/>
              </a:rPr>
              <a:t>U brojnim slučajevima, Sud pravde je </a:t>
            </a:r>
            <a:r>
              <a:rPr lang="sr-Latn-ME" sz="1851" b="1" dirty="0" smtClean="0">
                <a:latin typeface="Lucida Fax" panose="02060602050505020204" pitchFamily="18" charset="0"/>
              </a:rPr>
              <a:t>konzistentno i </a:t>
            </a:r>
            <a:r>
              <a:rPr lang="sr-Latn-ME" sz="1851" b="1" dirty="0">
                <a:latin typeface="Lucida Fax" panose="02060602050505020204" pitchFamily="18" charset="0"/>
              </a:rPr>
              <a:t>eksplicitno </a:t>
            </a:r>
            <a:r>
              <a:rPr lang="sr-Latn-ME" sz="1851" b="1" dirty="0" smtClean="0">
                <a:latin typeface="Lucida Fax" panose="02060602050505020204" pitchFamily="18" charset="0"/>
              </a:rPr>
              <a:t>ostao </a:t>
            </a:r>
            <a:r>
              <a:rPr lang="sr-Latn-ME" sz="1851" b="1" dirty="0">
                <a:latin typeface="Lucida Fax" panose="02060602050505020204" pitchFamily="18" charset="0"/>
              </a:rPr>
              <a:t>na stanovištu da odredba današnjeg </a:t>
            </a:r>
            <a:r>
              <a:rPr lang="sr-Latn-ME" sz="1851" b="1" dirty="0">
                <a:solidFill>
                  <a:srgbClr val="FF5050"/>
                </a:solidFill>
                <a:latin typeface="Lucida Fax" panose="02060602050505020204" pitchFamily="18" charset="0"/>
              </a:rPr>
              <a:t>člana 34. UFEU </a:t>
            </a:r>
            <a:r>
              <a:rPr lang="sr-Latn-ME" sz="1851" b="1" dirty="0">
                <a:latin typeface="Lucida Fax" panose="02060602050505020204" pitchFamily="18" charset="0"/>
              </a:rPr>
              <a:t>(</a:t>
            </a:r>
            <a:r>
              <a:rPr lang="sr-Latn-ME" sz="1851" b="1" dirty="0">
                <a:solidFill>
                  <a:srgbClr val="FF5050"/>
                </a:solidFill>
                <a:effectLst>
                  <a:outerShdw blurRad="38100" dist="38100" dir="2700000" algn="tl">
                    <a:srgbClr val="000000">
                      <a:alpha val="43137"/>
                    </a:srgbClr>
                  </a:outerShdw>
                </a:effectLst>
                <a:latin typeface="Lucida Fax" panose="02060602050505020204" pitchFamily="18" charset="0"/>
              </a:rPr>
              <a:t>zabrana ograničenja uvoza i mjera sa istim dejstvom između država članica</a:t>
            </a:r>
            <a:r>
              <a:rPr lang="sr-Latn-ME" sz="1851" b="1" dirty="0">
                <a:latin typeface="Lucida Fax" panose="02060602050505020204" pitchFamily="18" charset="0"/>
              </a:rPr>
              <a:t>) robe nemaju horizontalno neposredno dejstvo (</a:t>
            </a:r>
            <a:r>
              <a:rPr lang="sr-Latn-ME" sz="1851" b="1" i="1" dirty="0">
                <a:latin typeface="Lucida Fax" panose="02060602050505020204" pitchFamily="18" charset="0"/>
              </a:rPr>
              <a:t>Haug-Adrion</a:t>
            </a:r>
            <a:r>
              <a:rPr lang="sr-Latn-ME" sz="1851" b="1" dirty="0">
                <a:latin typeface="Lucida Fax" panose="02060602050505020204" pitchFamily="18" charset="0"/>
              </a:rPr>
              <a:t> 251/83, </a:t>
            </a:r>
            <a:r>
              <a:rPr lang="sr-Latn-ME" sz="1851" b="1" i="1" dirty="0">
                <a:latin typeface="Lucida Fax" panose="02060602050505020204" pitchFamily="18" charset="0"/>
              </a:rPr>
              <a:t>Vlamse Reisbureaus </a:t>
            </a:r>
            <a:r>
              <a:rPr lang="sr-Latn-ME" sz="1851" b="1" dirty="0">
                <a:latin typeface="Lucida Fax" panose="02060602050505020204" pitchFamily="18" charset="0"/>
              </a:rPr>
              <a:t>311/85, </a:t>
            </a:r>
            <a:r>
              <a:rPr lang="sr-Latn-ME" sz="1851" b="1" i="1" dirty="0">
                <a:latin typeface="Lucida Fax" panose="02060602050505020204" pitchFamily="18" charset="0"/>
              </a:rPr>
              <a:t>Sapod Audic </a:t>
            </a:r>
            <a:r>
              <a:rPr lang="sr-Latn-ME" sz="1851" b="1" dirty="0">
                <a:latin typeface="Lucida Fax" panose="02060602050505020204" pitchFamily="18" charset="0"/>
              </a:rPr>
              <a:t>C-159/00). </a:t>
            </a:r>
          </a:p>
          <a:p>
            <a:pPr algn="just">
              <a:lnSpc>
                <a:spcPct val="100000"/>
              </a:lnSpc>
            </a:pPr>
            <a:r>
              <a:rPr lang="sr-Latn-ME" sz="1851" b="1" dirty="0">
                <a:latin typeface="Lucida Fax" panose="02060602050505020204" pitchFamily="18" charset="0"/>
              </a:rPr>
              <a:t>Navedeni stav, međutim, dovodi do pojave dva suprotsatvljena interesa:</a:t>
            </a:r>
          </a:p>
          <a:p>
            <a:pPr marL="457178" indent="-457178" algn="just">
              <a:lnSpc>
                <a:spcPct val="100000"/>
              </a:lnSpc>
              <a:buFont typeface="+mj-lt"/>
              <a:buAutoNum type="arabicParenR"/>
            </a:pPr>
            <a:r>
              <a:rPr lang="sr-Latn-ME" sz="1851" b="1" dirty="0">
                <a:solidFill>
                  <a:srgbClr val="FFCC66"/>
                </a:solidFill>
                <a:latin typeface="Lucida Fax" panose="02060602050505020204" pitchFamily="18" charset="0"/>
              </a:rPr>
              <a:t>Potreba da se obezbijedi puna sloboda kretanja robe na unutrašnjem tržištu, čak i kada ograničenja dolaze od formalno privatnopravnih subjekata</a:t>
            </a:r>
            <a:r>
              <a:rPr lang="en-US" sz="1851" b="1" dirty="0">
                <a:solidFill>
                  <a:srgbClr val="FFCC66"/>
                </a:solidFill>
                <a:latin typeface="Lucida Fax" panose="02060602050505020204" pitchFamily="18" charset="0"/>
              </a:rPr>
              <a:t> </a:t>
            </a:r>
            <a:endParaRPr lang="en-US" sz="1851" b="1" dirty="0" smtClean="0">
              <a:solidFill>
                <a:srgbClr val="FFCC66"/>
              </a:solidFill>
              <a:latin typeface="Lucida Fax" panose="02060602050505020204" pitchFamily="18" charset="0"/>
            </a:endParaRPr>
          </a:p>
          <a:p>
            <a:pPr marL="457178" indent="-457178" algn="just">
              <a:lnSpc>
                <a:spcPct val="100000"/>
              </a:lnSpc>
              <a:buFont typeface="+mj-lt"/>
              <a:buAutoNum type="arabicParenR"/>
            </a:pPr>
            <a:r>
              <a:rPr lang="sr-Latn-ME" sz="1851" b="1" dirty="0" smtClean="0">
                <a:solidFill>
                  <a:srgbClr val="FFCC66"/>
                </a:solidFill>
                <a:latin typeface="Lucida Fax" panose="02060602050505020204" pitchFamily="18" charset="0"/>
              </a:rPr>
              <a:t>Ostajanje </a:t>
            </a:r>
            <a:r>
              <a:rPr lang="sr-Latn-ME" sz="1851" b="1" dirty="0">
                <a:solidFill>
                  <a:srgbClr val="FFCC66"/>
                </a:solidFill>
                <a:latin typeface="Lucida Fax" panose="02060602050505020204" pitchFamily="18" charset="0"/>
              </a:rPr>
              <a:t>pri stavu da sloboda kretanja robe nema horizontalno neposredno dejstvo i nastavak tome odgovarajuće sudske prakse.</a:t>
            </a:r>
          </a:p>
          <a:p>
            <a:pPr marL="0" indent="0" algn="just">
              <a:lnSpc>
                <a:spcPct val="100000"/>
              </a:lnSpc>
              <a:buNone/>
            </a:pPr>
            <a:r>
              <a:rPr lang="sr-Latn-ME" sz="1851" b="1" dirty="0">
                <a:latin typeface="Lucida Fax" panose="02060602050505020204" pitchFamily="18" charset="0"/>
              </a:rPr>
              <a:t>Rezultat svega je serija slučajeva pred Sudom pravde u kojima je, odlučujući o postojanju ograničenja slobode kretanja robe, </a:t>
            </a:r>
            <a:r>
              <a:rPr lang="en-GB" sz="1851" b="1" u="sng" dirty="0" err="1" smtClean="0">
                <a:latin typeface="Lucida Fax" panose="02060602050505020204" pitchFamily="18" charset="0"/>
              </a:rPr>
              <a:t>Sud</a:t>
            </a:r>
            <a:r>
              <a:rPr lang="en-GB" sz="1851" b="1" u="sng" dirty="0" smtClean="0">
                <a:latin typeface="Lucida Fax" panose="02060602050505020204" pitchFamily="18" charset="0"/>
              </a:rPr>
              <a:t> </a:t>
            </a:r>
            <a:r>
              <a:rPr lang="en-GB" sz="1851" b="1" u="sng" dirty="0" err="1" smtClean="0">
                <a:latin typeface="Lucida Fax" panose="02060602050505020204" pitchFamily="18" charset="0"/>
              </a:rPr>
              <a:t>pravde</a:t>
            </a:r>
            <a:r>
              <a:rPr lang="en-GB" sz="1851" b="1" u="sng" dirty="0" smtClean="0">
                <a:latin typeface="Lucida Fax" panose="02060602050505020204" pitchFamily="18" charset="0"/>
              </a:rPr>
              <a:t> pro</a:t>
            </a:r>
            <a:r>
              <a:rPr lang="sr-Latn-ME" sz="1851" b="1" u="sng" dirty="0" smtClean="0">
                <a:latin typeface="Lucida Fax" panose="02060602050505020204" pitchFamily="18" charset="0"/>
              </a:rPr>
              <a:t>širio sadržinu </a:t>
            </a:r>
            <a:r>
              <a:rPr lang="sr-Latn-ME" sz="1851" b="1" u="sng" dirty="0">
                <a:latin typeface="Lucida Fax" panose="02060602050505020204" pitchFamily="18" charset="0"/>
              </a:rPr>
              <a:t>pojma države</a:t>
            </a:r>
            <a:r>
              <a:rPr lang="sr-Latn-ME" sz="1851" b="1" dirty="0">
                <a:latin typeface="Lucida Fax" panose="02060602050505020204" pitchFamily="18" charset="0"/>
              </a:rPr>
              <a:t>, </a:t>
            </a:r>
            <a:r>
              <a:rPr lang="sr-Latn-ME" sz="1851" b="1" dirty="0">
                <a:solidFill>
                  <a:srgbClr val="FF5050"/>
                </a:solidFill>
                <a:latin typeface="Lucida Fax" panose="02060602050505020204" pitchFamily="18" charset="0"/>
              </a:rPr>
              <a:t>odnosno emanacije države</a:t>
            </a:r>
            <a:r>
              <a:rPr lang="sr-Latn-ME" sz="1851" b="1" dirty="0">
                <a:latin typeface="Lucida Fax" panose="02060602050505020204" pitchFamily="18" charset="0"/>
              </a:rPr>
              <a:t>, kako bi nedozvoljena ograničenja u konkretnim situacijama mogla biti pripisana državi članici, a ne subjektima privatnog prava, koji su suštinski njihovi kreatori.</a:t>
            </a:r>
          </a:p>
          <a:p>
            <a:pPr marL="0" indent="0" algn="just">
              <a:lnSpc>
                <a:spcPct val="100000"/>
              </a:lnSpc>
              <a:buNone/>
            </a:pPr>
            <a:r>
              <a:rPr lang="sr-Latn-ME" sz="1851" b="1" dirty="0">
                <a:latin typeface="Lucida Fax" panose="02060602050505020204" pitchFamily="18" charset="0"/>
              </a:rPr>
              <a:t>Riječ je, dakle, o </a:t>
            </a:r>
            <a:r>
              <a:rPr lang="sr-Latn-ME" sz="1851" b="1" dirty="0">
                <a:solidFill>
                  <a:srgbClr val="FF5050"/>
                </a:solidFill>
                <a:latin typeface="Lucida Fax" panose="02060602050505020204" pitchFamily="18" charset="0"/>
              </a:rPr>
              <a:t>PROŠIRENOM VERTIKALNOM NEPOSREDNOM DEJSTVU (slobode kretanja </a:t>
            </a:r>
            <a:r>
              <a:rPr lang="sr-Latn-ME" sz="1851" b="1" dirty="0" smtClean="0">
                <a:solidFill>
                  <a:srgbClr val="FF5050"/>
                </a:solidFill>
                <a:latin typeface="Lucida Fax" panose="02060602050505020204" pitchFamily="18" charset="0"/>
              </a:rPr>
              <a:t>robe)</a:t>
            </a:r>
          </a:p>
        </p:txBody>
      </p:sp>
    </p:spTree>
    <p:extLst>
      <p:ext uri="{BB962C8B-B14F-4D97-AF65-F5344CB8AC3E}">
        <p14:creationId xmlns:p14="http://schemas.microsoft.com/office/powerpoint/2010/main" val="3593126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696" y="548680"/>
            <a:ext cx="12745416" cy="1224136"/>
          </a:xfrm>
        </p:spPr>
        <p:txBody>
          <a:bodyPr>
            <a:noAutofit/>
          </a:bodyPr>
          <a:lstStyle/>
          <a:p>
            <a:r>
              <a:rPr lang="sr-Latn-ME" sz="2700" spc="-151" dirty="0">
                <a:latin typeface="Lucida Fax" panose="02060602050505020204" pitchFamily="18" charset="0"/>
              </a:rPr>
              <a:t>horizontalno neposredno</a:t>
            </a:r>
            <a:r>
              <a:rPr lang="en-GB" sz="2700" spc="-151" dirty="0">
                <a:latin typeface="Lucida Fax" panose="02060602050505020204" pitchFamily="18" charset="0"/>
              </a:rPr>
              <a:t> (</a:t>
            </a:r>
            <a:r>
              <a:rPr lang="en-US" sz="2700" spc="-151" dirty="0">
                <a:latin typeface="Lucida Fax" panose="02060602050505020204" pitchFamily="18" charset="0"/>
              </a:rPr>
              <a:t>ILI Pro</a:t>
            </a:r>
            <a:r>
              <a:rPr lang="sr-Latn-ME" sz="2700" spc="-151" dirty="0">
                <a:latin typeface="Lucida Fax" panose="02060602050505020204" pitchFamily="18" charset="0"/>
              </a:rPr>
              <a:t>šireno Vertikalno dejstvo</a:t>
            </a:r>
            <a:r>
              <a:rPr lang="en-GB" sz="2700" spc="-151" dirty="0">
                <a:latin typeface="Lucida Fax" panose="02060602050505020204" pitchFamily="18" charset="0"/>
              </a:rPr>
              <a:t>)</a:t>
            </a:r>
            <a:r>
              <a:rPr lang="sr-Latn-ME" sz="2700" spc="-151" dirty="0">
                <a:latin typeface="Lucida Fax" panose="02060602050505020204" pitchFamily="18" charset="0"/>
              </a:rPr>
              <a:t> slobode kretanja robe – Član 34. UFEU</a:t>
            </a:r>
            <a:r>
              <a:rPr lang="en-GB" sz="2700" spc="-151" dirty="0" smtClean="0">
                <a:latin typeface="Lucida Fax" panose="02060602050505020204" pitchFamily="18" charset="0"/>
              </a:rPr>
              <a:t>?</a:t>
            </a:r>
            <a:r>
              <a:rPr lang="sr-Latn-ME" sz="3500" spc="-151" dirty="0">
                <a:latin typeface="Lucida Fax" panose="02060602050505020204" pitchFamily="18" charset="0"/>
              </a:rPr>
              <a:t/>
            </a:r>
            <a:br>
              <a:rPr lang="sr-Latn-ME" sz="3500" spc="-151" dirty="0">
                <a:latin typeface="Lucida Fax" panose="02060602050505020204" pitchFamily="18" charset="0"/>
              </a:rPr>
            </a:br>
            <a:r>
              <a:rPr lang="sr-Latn-ME" sz="2300" dirty="0">
                <a:effectLst/>
                <a:latin typeface="Lucida Bright" panose="02040602050505020304" pitchFamily="18" charset="0"/>
              </a:rPr>
              <a:t/>
            </a:r>
            <a:br>
              <a:rPr lang="sr-Latn-ME" sz="2300" dirty="0">
                <a:effectLst/>
                <a:latin typeface="Lucida Bright" panose="02040602050505020304" pitchFamily="18" charset="0"/>
              </a:rPr>
            </a:br>
            <a:endParaRPr lang="en-US" sz="23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119336" y="2204864"/>
            <a:ext cx="11953328" cy="4502205"/>
          </a:xfrm>
        </p:spPr>
        <p:txBody>
          <a:bodyPr>
            <a:noAutofit/>
          </a:bodyPr>
          <a:lstStyle/>
          <a:p>
            <a:pPr marL="0" indent="0" algn="just">
              <a:lnSpc>
                <a:spcPct val="100000"/>
              </a:lnSpc>
              <a:buNone/>
            </a:pPr>
            <a:r>
              <a:rPr lang="sr-Latn-ME" b="1" i="1" u="sng" dirty="0">
                <a:solidFill>
                  <a:srgbClr val="FFFF99"/>
                </a:solidFill>
                <a:effectLst/>
                <a:latin typeface="Lucida Fax" panose="02060602050505020204" pitchFamily="18" charset="0"/>
              </a:rPr>
              <a:t>Buy Irish </a:t>
            </a:r>
            <a:r>
              <a:rPr lang="sr-Latn-ME" b="1" u="sng" dirty="0">
                <a:solidFill>
                  <a:srgbClr val="FFFF99"/>
                </a:solidFill>
                <a:effectLst/>
                <a:latin typeface="Lucida Fax" panose="02060602050505020204" pitchFamily="18" charset="0"/>
              </a:rPr>
              <a:t>249/81 </a:t>
            </a:r>
            <a:r>
              <a:rPr lang="sr-Latn-ME" sz="1900" b="1" dirty="0">
                <a:latin typeface="Lucida Fax" panose="02060602050505020204" pitchFamily="18" charset="0"/>
              </a:rPr>
              <a:t>(</a:t>
            </a:r>
            <a:r>
              <a:rPr lang="sr-Latn-ME" sz="1900" b="1" dirty="0">
                <a:solidFill>
                  <a:srgbClr val="FFCC66"/>
                </a:solidFill>
                <a:latin typeface="Lucida Fax" panose="02060602050505020204" pitchFamily="18" charset="0"/>
              </a:rPr>
              <a:t>prošireno vertikalno dejstvo slobode kretanja robe</a:t>
            </a:r>
            <a:r>
              <a:rPr lang="sr-Latn-ME" sz="1900" b="1" dirty="0">
                <a:latin typeface="Lucida Fax" panose="02060602050505020204" pitchFamily="18" charset="0"/>
              </a:rPr>
              <a:t>)</a:t>
            </a:r>
          </a:p>
          <a:p>
            <a:pPr marL="0" indent="0" algn="just">
              <a:lnSpc>
                <a:spcPct val="100000"/>
              </a:lnSpc>
              <a:buNone/>
            </a:pPr>
            <a:r>
              <a:rPr lang="sr-Latn-ME" b="1" dirty="0">
                <a:latin typeface="Lucida Fax" panose="02060602050505020204" pitchFamily="18" charset="0"/>
              </a:rPr>
              <a:t>Evropska komisija pokrenula </a:t>
            </a:r>
            <a:r>
              <a:rPr lang="sr-Latn-ME" b="1" dirty="0" smtClean="0">
                <a:latin typeface="Lucida Fax" panose="02060602050505020204" pitchFamily="18" charset="0"/>
              </a:rPr>
              <a:t>postupak protiv Republike Irske </a:t>
            </a:r>
            <a:r>
              <a:rPr lang="sr-Latn-ME" b="1" dirty="0">
                <a:latin typeface="Lucida Fax" panose="02060602050505020204" pitchFamily="18" charset="0"/>
              </a:rPr>
              <a:t>zbog </a:t>
            </a:r>
            <a:r>
              <a:rPr lang="sr-Latn-ME" b="1" dirty="0" smtClean="0">
                <a:latin typeface="Lucida Fax" panose="02060602050505020204" pitchFamily="18" charset="0"/>
              </a:rPr>
              <a:t>kršenja zabrane ograničenja </a:t>
            </a:r>
            <a:r>
              <a:rPr lang="sr-Latn-ME" b="1" dirty="0">
                <a:latin typeface="Lucida Fax" panose="02060602050505020204" pitchFamily="18" charset="0"/>
              </a:rPr>
              <a:t>slobode kretanja robe na unutrašnjem tržištu </a:t>
            </a:r>
            <a:r>
              <a:rPr lang="sr-Latn-ME" b="1" dirty="0" smtClean="0">
                <a:latin typeface="Lucida Fax" panose="02060602050505020204" pitchFamily="18" charset="0"/>
              </a:rPr>
              <a:t>putem „</a:t>
            </a:r>
            <a:r>
              <a:rPr lang="sr-Latn-ME" sz="2100" b="1" dirty="0" smtClean="0">
                <a:latin typeface="Lucida Fax" panose="02060602050505020204" pitchFamily="18" charset="0"/>
              </a:rPr>
              <a:t>Buy </a:t>
            </a:r>
            <a:r>
              <a:rPr lang="sr-Latn-ME" sz="2100" b="1" dirty="0">
                <a:latin typeface="Lucida Fax" panose="02060602050505020204" pitchFamily="18" charset="0"/>
              </a:rPr>
              <a:t>Irish</a:t>
            </a:r>
            <a:r>
              <a:rPr lang="sr-Latn-ME" b="1" dirty="0">
                <a:latin typeface="Lucida Fax" panose="02060602050505020204" pitchFamily="18" charset="0"/>
              </a:rPr>
              <a:t>“ kampanje, koja je vođena od strane </a:t>
            </a:r>
            <a:r>
              <a:rPr lang="sr-Latn-ME" b="1" dirty="0">
                <a:solidFill>
                  <a:srgbClr val="FFFF99"/>
                </a:solidFill>
                <a:latin typeface="Lucida Fax" panose="02060602050505020204" pitchFamily="18" charset="0"/>
              </a:rPr>
              <a:t>domaće kompanije </a:t>
            </a:r>
            <a:r>
              <a:rPr lang="sr-Latn-ME" b="1" u="sng" dirty="0">
                <a:solidFill>
                  <a:srgbClr val="FFFF99"/>
                </a:solidFill>
                <a:latin typeface="Lucida Fax" panose="02060602050505020204" pitchFamily="18" charset="0"/>
              </a:rPr>
              <a:t>Irish Goods Council</a:t>
            </a:r>
            <a:r>
              <a:rPr lang="sr-Latn-ME" b="1" dirty="0">
                <a:solidFill>
                  <a:srgbClr val="FFFF99"/>
                </a:solidFill>
                <a:latin typeface="Lucida Fax" panose="02060602050505020204" pitchFamily="18" charset="0"/>
              </a:rPr>
              <a:t>, registrovane u redovnoj proceduri, u skladu sa irskim kompanijskim zakonima</a:t>
            </a:r>
            <a:r>
              <a:rPr lang="sr-Latn-ME" b="1" dirty="0">
                <a:latin typeface="Lucida Fax" panose="02060602050505020204" pitchFamily="18" charset="0"/>
              </a:rPr>
              <a:t>. </a:t>
            </a:r>
            <a:endParaRPr lang="sr-Latn-ME" b="1" dirty="0" smtClean="0">
              <a:latin typeface="Lucida Fax" panose="02060602050505020204" pitchFamily="18" charset="0"/>
            </a:endParaRPr>
          </a:p>
          <a:p>
            <a:pPr marL="0" indent="0" algn="just">
              <a:lnSpc>
                <a:spcPct val="100000"/>
              </a:lnSpc>
              <a:buNone/>
            </a:pPr>
            <a:r>
              <a:rPr lang="sr-Latn-ME" b="1" dirty="0" smtClean="0">
                <a:latin typeface="Lucida Fax" panose="02060602050505020204" pitchFamily="18" charset="0"/>
              </a:rPr>
              <a:t>U </a:t>
            </a:r>
            <a:r>
              <a:rPr lang="sr-Latn-ME" b="1" dirty="0">
                <a:latin typeface="Lucida Fax" panose="02060602050505020204" pitchFamily="18" charset="0"/>
              </a:rPr>
              <a:t>najkraćem, stav </a:t>
            </a:r>
            <a:r>
              <a:rPr lang="sr-Latn-ME" b="1" dirty="0" smtClean="0">
                <a:latin typeface="Lucida Fax" panose="02060602050505020204" pitchFamily="18" charset="0"/>
              </a:rPr>
              <a:t>Evropske komisije </a:t>
            </a:r>
            <a:r>
              <a:rPr lang="sr-Latn-ME" b="1" dirty="0">
                <a:latin typeface="Lucida Fax" panose="02060602050505020204" pitchFamily="18" charset="0"/>
              </a:rPr>
              <a:t>je bio da kampanja promocije „ekonomskog patriotizma“, koja je djelimično finansirana od strane Vlade </a:t>
            </a:r>
            <a:r>
              <a:rPr lang="sr-Latn-ME" b="1" dirty="0" smtClean="0">
                <a:latin typeface="Lucida Fax" panose="02060602050505020204" pitchFamily="18" charset="0"/>
              </a:rPr>
              <a:t>Republike Irske </a:t>
            </a:r>
            <a:r>
              <a:rPr lang="sr-Latn-ME" b="1" dirty="0">
                <a:latin typeface="Lucida Fax" panose="02060602050505020204" pitchFamily="18" charset="0"/>
              </a:rPr>
              <a:t>i sprovođena od strane Irish Goods </a:t>
            </a:r>
            <a:r>
              <a:rPr lang="sr-Latn-ME" b="1" dirty="0" smtClean="0">
                <a:latin typeface="Lucida Fax" panose="02060602050505020204" pitchFamily="18" charset="0"/>
              </a:rPr>
              <a:t>Council, kao kompanije </a:t>
            </a:r>
            <a:r>
              <a:rPr lang="sr-Latn-ME" b="1" dirty="0">
                <a:latin typeface="Lucida Fax" panose="02060602050505020204" pitchFamily="18" charset="0"/>
              </a:rPr>
              <a:t>čije članove odbora direktora (</a:t>
            </a:r>
            <a:r>
              <a:rPr lang="sr-Latn-ME" b="1" u="sng" dirty="0">
                <a:latin typeface="Lucida Fax" panose="02060602050505020204" pitchFamily="18" charset="0"/>
              </a:rPr>
              <a:t>manji dio</a:t>
            </a:r>
            <a:r>
              <a:rPr lang="sr-Latn-ME" b="1" dirty="0">
                <a:latin typeface="Lucida Fax" panose="02060602050505020204" pitchFamily="18" charset="0"/>
              </a:rPr>
              <a:t>) imenuje Vlada Irske, negativno utiče na uvoz </a:t>
            </a:r>
            <a:r>
              <a:rPr lang="sr-Latn-ME" b="1" dirty="0" smtClean="0">
                <a:latin typeface="Lucida Fax" panose="02060602050505020204" pitchFamily="18" charset="0"/>
              </a:rPr>
              <a:t>robe iz drugih država članica </a:t>
            </a:r>
            <a:r>
              <a:rPr lang="sr-Latn-ME" b="1" dirty="0">
                <a:latin typeface="Lucida Fax" panose="02060602050505020204" pitchFamily="18" charset="0"/>
              </a:rPr>
              <a:t>u Irsku. </a:t>
            </a:r>
            <a:endParaRPr lang="sr-Latn-ME" b="1" dirty="0" smtClean="0">
              <a:latin typeface="Lucida Fax" panose="02060602050505020204" pitchFamily="18" charset="0"/>
            </a:endParaRPr>
          </a:p>
          <a:p>
            <a:pPr marL="0" indent="0" algn="just">
              <a:lnSpc>
                <a:spcPct val="100000"/>
              </a:lnSpc>
              <a:buNone/>
            </a:pPr>
            <a:r>
              <a:rPr lang="sr-Latn-ME" b="1" dirty="0" smtClean="0">
                <a:latin typeface="Lucida Fax" panose="02060602050505020204" pitchFamily="18" charset="0"/>
              </a:rPr>
              <a:t>Prihvatajući </a:t>
            </a:r>
            <a:r>
              <a:rPr lang="sr-Latn-ME" b="1" dirty="0">
                <a:latin typeface="Lucida Fax" panose="02060602050505020204" pitchFamily="18" charset="0"/>
              </a:rPr>
              <a:t>argumentaciju, </a:t>
            </a:r>
            <a:r>
              <a:rPr lang="sr-Latn-ME" b="1" dirty="0">
                <a:solidFill>
                  <a:srgbClr val="FF5050"/>
                </a:solidFill>
                <a:latin typeface="Lucida Fax" panose="02060602050505020204" pitchFamily="18" charset="0"/>
              </a:rPr>
              <a:t>Sud pravde je aktivnosti kompanije Irish Goods Council pripisao </a:t>
            </a:r>
            <a:r>
              <a:rPr lang="sr-Latn-ME" b="1" dirty="0" smtClean="0">
                <a:solidFill>
                  <a:srgbClr val="FF5050"/>
                </a:solidFill>
                <a:latin typeface="Lucida Fax" panose="02060602050505020204" pitchFamily="18" charset="0"/>
              </a:rPr>
              <a:t>državi, utvrdiši tako njenu odgovornost za povredu slobode kretanja robe.</a:t>
            </a:r>
            <a:endParaRPr lang="sr-Latn-ME" b="1" dirty="0">
              <a:solidFill>
                <a:srgbClr val="FF5050"/>
              </a:solidFill>
              <a:latin typeface="Lucida Fax" panose="02060602050505020204" pitchFamily="18" charset="0"/>
            </a:endParaRPr>
          </a:p>
        </p:txBody>
      </p:sp>
    </p:spTree>
    <p:extLst>
      <p:ext uri="{BB962C8B-B14F-4D97-AF65-F5344CB8AC3E}">
        <p14:creationId xmlns:p14="http://schemas.microsoft.com/office/powerpoint/2010/main" val="25391265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696" y="620688"/>
            <a:ext cx="12745416" cy="864096"/>
          </a:xfrm>
        </p:spPr>
        <p:txBody>
          <a:bodyPr>
            <a:noAutofit/>
          </a:bodyPr>
          <a:lstStyle/>
          <a:p>
            <a:r>
              <a:rPr lang="sr-Latn-ME" sz="2700" spc="-151" dirty="0">
                <a:latin typeface="Lucida Fax" panose="02060602050505020204" pitchFamily="18" charset="0"/>
              </a:rPr>
              <a:t>horizontalno neposredno</a:t>
            </a:r>
            <a:r>
              <a:rPr lang="en-GB" sz="2700" spc="-151" dirty="0">
                <a:latin typeface="Lucida Fax" panose="02060602050505020204" pitchFamily="18" charset="0"/>
              </a:rPr>
              <a:t> (</a:t>
            </a:r>
            <a:r>
              <a:rPr lang="en-US" sz="2700" spc="-151" dirty="0">
                <a:latin typeface="Lucida Fax" panose="02060602050505020204" pitchFamily="18" charset="0"/>
              </a:rPr>
              <a:t>ILI Pro</a:t>
            </a:r>
            <a:r>
              <a:rPr lang="sr-Latn-ME" sz="2700" spc="-151" dirty="0">
                <a:latin typeface="Lucida Fax" panose="02060602050505020204" pitchFamily="18" charset="0"/>
              </a:rPr>
              <a:t>šireno Vertikalno dejstvo</a:t>
            </a:r>
            <a:r>
              <a:rPr lang="en-GB" sz="2700" spc="-151" dirty="0">
                <a:latin typeface="Lucida Fax" panose="02060602050505020204" pitchFamily="18" charset="0"/>
              </a:rPr>
              <a:t>)</a:t>
            </a:r>
            <a:r>
              <a:rPr lang="sr-Latn-ME" sz="2700" spc="-151" dirty="0">
                <a:latin typeface="Lucida Fax" panose="02060602050505020204" pitchFamily="18" charset="0"/>
              </a:rPr>
              <a:t> slobode kretanja robe – Član 34. UFEU</a:t>
            </a:r>
            <a:r>
              <a:rPr lang="en-GB" sz="2700" spc="-151" dirty="0" smtClean="0">
                <a:latin typeface="Lucida Fax" panose="02060602050505020204" pitchFamily="18" charset="0"/>
              </a:rPr>
              <a:t>?</a:t>
            </a:r>
            <a:r>
              <a:rPr lang="sr-Latn-ME" sz="3500" spc="-151" dirty="0">
                <a:latin typeface="Lucida Fax" panose="02060602050505020204" pitchFamily="18" charset="0"/>
              </a:rPr>
              <a:t/>
            </a:r>
            <a:br>
              <a:rPr lang="sr-Latn-ME" sz="3500" spc="-151" dirty="0">
                <a:latin typeface="Lucida Fax" panose="02060602050505020204" pitchFamily="18" charset="0"/>
              </a:rPr>
            </a:br>
            <a:r>
              <a:rPr lang="sr-Latn-ME" sz="2400" dirty="0">
                <a:latin typeface="Lucida Bright" panose="02040602050505020304" pitchFamily="18" charset="0"/>
              </a:rPr>
              <a:t/>
            </a:r>
            <a:br>
              <a:rPr lang="sr-Latn-ME" sz="2400" dirty="0">
                <a:latin typeface="Lucida Bright" panose="02040602050505020304" pitchFamily="18" charset="0"/>
              </a:rPr>
            </a:br>
            <a:endParaRPr lang="en-US" sz="24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135197" y="1499138"/>
            <a:ext cx="12025336" cy="5222285"/>
          </a:xfrm>
        </p:spPr>
        <p:txBody>
          <a:bodyPr>
            <a:noAutofit/>
          </a:bodyPr>
          <a:lstStyle/>
          <a:p>
            <a:pPr marL="0" indent="0" algn="just">
              <a:buNone/>
            </a:pPr>
            <a:r>
              <a:rPr lang="sr-Latn-ME" sz="2100" b="1" dirty="0">
                <a:solidFill>
                  <a:srgbClr val="FFFF99"/>
                </a:solidFill>
                <a:latin typeface="Lucida Fax" panose="02060602050505020204" pitchFamily="18" charset="0"/>
              </a:rPr>
              <a:t>FRA.BO C-171/11 </a:t>
            </a:r>
            <a:r>
              <a:rPr lang="sr-Latn-ME" b="1" dirty="0">
                <a:effectLst/>
                <a:latin typeface="Lucida Fax" panose="02060602050505020204" pitchFamily="18" charset="0"/>
              </a:rPr>
              <a:t>(horizontalno neposredno dejstvo člana 34. UFEU?)</a:t>
            </a:r>
          </a:p>
          <a:p>
            <a:pPr marL="0" indent="0" algn="just">
              <a:buNone/>
            </a:pPr>
            <a:r>
              <a:rPr lang="sr-Latn-ME" sz="1900" b="1" u="sng" dirty="0">
                <a:latin typeface="Lucida Fax" panose="02060602050505020204" pitchFamily="18" charset="0"/>
              </a:rPr>
              <a:t>Meritum spora</a:t>
            </a:r>
            <a:r>
              <a:rPr lang="sr-Latn-ME" sz="1900" b="1" dirty="0">
                <a:latin typeface="Lucida Fax" panose="02060602050505020204" pitchFamily="18" charset="0"/>
              </a:rPr>
              <a:t>: </a:t>
            </a:r>
          </a:p>
          <a:p>
            <a:pPr algn="just">
              <a:lnSpc>
                <a:spcPct val="100000"/>
              </a:lnSpc>
            </a:pPr>
            <a:r>
              <a:rPr lang="sr-Latn-ME" sz="1900" b="1" dirty="0">
                <a:solidFill>
                  <a:srgbClr val="FFFF99"/>
                </a:solidFill>
                <a:latin typeface="Lucida Fax" panose="02060602050505020204" pitchFamily="18" charset="0"/>
              </a:rPr>
              <a:t>Italijanska kompanija Fra.bo </a:t>
            </a:r>
            <a:r>
              <a:rPr lang="sr-Latn-ME" sz="1900" b="1" dirty="0">
                <a:latin typeface="Lucida Fax" panose="02060602050505020204" pitchFamily="18" charset="0"/>
              </a:rPr>
              <a:t>je pred njemačkim sudovima zahtijevala da bude obeštećena zbog uskraćivanja certifikata o tehničkoj ispravnosti njenih proizvoda (bakarnih spojnica) od strane </a:t>
            </a:r>
            <a:r>
              <a:rPr lang="sr-Latn-ME" sz="1900" b="1" dirty="0">
                <a:solidFill>
                  <a:srgbClr val="FFFF99"/>
                </a:solidFill>
                <a:latin typeface="Lucida Fax" panose="02060602050505020204" pitchFamily="18" charset="0"/>
              </a:rPr>
              <a:t>njemačkog</a:t>
            </a:r>
            <a:r>
              <a:rPr lang="sr-Latn-ME" sz="1900" b="1" dirty="0">
                <a:latin typeface="Lucida Fax" panose="02060602050505020204" pitchFamily="18" charset="0"/>
              </a:rPr>
              <a:t> </a:t>
            </a:r>
            <a:r>
              <a:rPr lang="sr-Latn-ME" sz="1900" b="1" dirty="0">
                <a:solidFill>
                  <a:srgbClr val="FFFF99"/>
                </a:solidFill>
                <a:latin typeface="Lucida Fax" panose="02060602050505020204" pitchFamily="18" charset="0"/>
              </a:rPr>
              <a:t>privatnog neprofitnog društva </a:t>
            </a:r>
            <a:r>
              <a:rPr lang="sr-Latn-ME" sz="1900" b="1" dirty="0" smtClean="0">
                <a:solidFill>
                  <a:srgbClr val="FFFF99"/>
                </a:solidFill>
                <a:latin typeface="Lucida Fax" panose="02060602050505020204" pitchFamily="18" charset="0"/>
              </a:rPr>
              <a:t>DVGW, </a:t>
            </a:r>
            <a:r>
              <a:rPr lang="sr-Latn-ME" sz="1900" b="1" dirty="0">
                <a:latin typeface="Lucida Fax" panose="02060602050505020204" pitchFamily="18" charset="0"/>
              </a:rPr>
              <a:t>suprotno članu 34. UFEU, budući da je time suštinski spriječen da uđe na njemačko tržište.</a:t>
            </a:r>
          </a:p>
          <a:p>
            <a:pPr algn="just">
              <a:lnSpc>
                <a:spcPct val="100000"/>
              </a:lnSpc>
            </a:pPr>
            <a:r>
              <a:rPr lang="sr-Latn-ME" sz="1900" b="1" dirty="0">
                <a:latin typeface="Lucida Fax" panose="02060602050505020204" pitchFamily="18" charset="0"/>
              </a:rPr>
              <a:t>Razlog odbijanja zahtjeva za (ponovnim) izdavanjem certifikata je bio neprihvatanje nalaza italijanske laboratorije, a zbog toga što sa njom </a:t>
            </a:r>
            <a:r>
              <a:rPr lang="sr-Latn-ME" sz="1900" b="1" dirty="0">
                <a:solidFill>
                  <a:srgbClr val="FFFF99"/>
                </a:solidFill>
                <a:latin typeface="Lucida Fax" panose="02060602050505020204" pitchFamily="18" charset="0"/>
              </a:rPr>
              <a:t>DVGW</a:t>
            </a:r>
            <a:r>
              <a:rPr lang="sr-Latn-ME" sz="1900" b="1" dirty="0">
                <a:latin typeface="Lucida Fax" panose="02060602050505020204" pitchFamily="18" charset="0"/>
              </a:rPr>
              <a:t> nema saradnju, za razliku od nekih drugih (širom EU).</a:t>
            </a:r>
          </a:p>
          <a:p>
            <a:pPr algn="just">
              <a:lnSpc>
                <a:spcPct val="100000"/>
              </a:lnSpc>
            </a:pPr>
            <a:r>
              <a:rPr lang="sr-Latn-ME" sz="1900" b="1" dirty="0">
                <a:latin typeface="Lucida Fax" panose="02060602050505020204" pitchFamily="18" charset="0"/>
              </a:rPr>
              <a:t>U pogledu certifikata koje izdaje </a:t>
            </a:r>
            <a:r>
              <a:rPr lang="sr-Latn-ME" sz="1900" b="1" dirty="0">
                <a:solidFill>
                  <a:srgbClr val="FFFF99"/>
                </a:solidFill>
                <a:latin typeface="Lucida Fax" panose="02060602050505020204" pitchFamily="18" charset="0"/>
              </a:rPr>
              <a:t>DVGW</a:t>
            </a:r>
            <a:r>
              <a:rPr lang="sr-Latn-ME" sz="1900" b="1" dirty="0">
                <a:latin typeface="Lucida Fax" panose="02060602050505020204" pitchFamily="18" charset="0"/>
              </a:rPr>
              <a:t>, njemačkim zakonima je bilo propisano da predstavljaju dovoljan (</a:t>
            </a:r>
            <a:r>
              <a:rPr lang="sr-Latn-ME" sz="1900" b="1" dirty="0">
                <a:solidFill>
                  <a:srgbClr val="FF5050"/>
                </a:solidFill>
                <a:latin typeface="Lucida Fax" panose="02060602050505020204" pitchFamily="18" charset="0"/>
              </a:rPr>
              <a:t>ali ne i neophodan</a:t>
            </a:r>
            <a:r>
              <a:rPr lang="sr-Latn-ME" sz="1900" b="1" dirty="0">
                <a:latin typeface="Lucida Fax" panose="02060602050505020204" pitchFamily="18" charset="0"/>
              </a:rPr>
              <a:t>) dokaz o tehničkoj ispravnosti. </a:t>
            </a:r>
          </a:p>
          <a:p>
            <a:pPr algn="just">
              <a:lnSpc>
                <a:spcPct val="100000"/>
              </a:lnSpc>
            </a:pPr>
            <a:r>
              <a:rPr lang="sr-Latn-ME" sz="1900" b="1" dirty="0">
                <a:latin typeface="Lucida Fax" panose="02060602050505020204" pitchFamily="18" charset="0"/>
              </a:rPr>
              <a:t>Tužilac, kompanija </a:t>
            </a:r>
            <a:r>
              <a:rPr lang="sr-Latn-ME" sz="1900" b="1" i="1" dirty="0">
                <a:latin typeface="Lucida Fax" panose="02060602050505020204" pitchFamily="18" charset="0"/>
              </a:rPr>
              <a:t>Fra.bo</a:t>
            </a:r>
            <a:r>
              <a:rPr lang="sr-Latn-ME" sz="1900" b="1" dirty="0">
                <a:latin typeface="Lucida Fax" panose="02060602050505020204" pitchFamily="18" charset="0"/>
              </a:rPr>
              <a:t> je smatrao da je uvođenjem zakonske pretpostavke o tehničkoj ispravnosti proizvoda sa certifikatom DVGW stvorena neka vrsta simbioze države i DVGW kao neprofitnog udruženja, što ga obavezuje na primjenu i poštovanje člana 34. </a:t>
            </a:r>
            <a:r>
              <a:rPr lang="sr-Latn-ME" sz="1900" b="1" dirty="0" smtClean="0">
                <a:latin typeface="Lucida Fax" panose="02060602050505020204" pitchFamily="18" charset="0"/>
              </a:rPr>
              <a:t>UFEU.</a:t>
            </a:r>
            <a:endParaRPr lang="sr-Latn-ME" sz="1900" b="1" dirty="0">
              <a:latin typeface="Lucida Fax" panose="02060602050505020204" pitchFamily="18" charset="0"/>
            </a:endParaRPr>
          </a:p>
        </p:txBody>
      </p:sp>
    </p:spTree>
    <p:extLst>
      <p:ext uri="{BB962C8B-B14F-4D97-AF65-F5344CB8AC3E}">
        <p14:creationId xmlns:p14="http://schemas.microsoft.com/office/powerpoint/2010/main" val="1794753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00" y="188642"/>
            <a:ext cx="12025336" cy="1332148"/>
          </a:xfrm>
        </p:spPr>
        <p:txBody>
          <a:bodyPr>
            <a:noAutofit/>
          </a:bodyPr>
          <a:lstStyle/>
          <a:p>
            <a:r>
              <a:rPr lang="sr-Latn-ME" sz="2900" dirty="0">
                <a:latin typeface="Lucida Fax" panose="02060602050505020204" pitchFamily="18" charset="0"/>
              </a:rPr>
              <a:t>Neposredno dejstvo Prava EU (u KontekstU osnovih sloboda unutrašnjeg tržišta): </a:t>
            </a:r>
            <a:r>
              <a:rPr lang="sr-Latn-ME" sz="2900" i="1" dirty="0">
                <a:solidFill>
                  <a:srgbClr val="FF5050"/>
                </a:solidFill>
                <a:latin typeface="Lucida Fax" panose="02060602050505020204" pitchFamily="18" charset="0"/>
              </a:rPr>
              <a:t>Van Gend </a:t>
            </a:r>
            <a:r>
              <a:rPr lang="sr-Latn-ME" sz="2400" i="1" dirty="0">
                <a:solidFill>
                  <a:srgbClr val="FF5050"/>
                </a:solidFill>
                <a:latin typeface="Lucida Fax" panose="02060602050505020204" pitchFamily="18" charset="0"/>
              </a:rPr>
              <a:t>en</a:t>
            </a:r>
            <a:r>
              <a:rPr lang="sr-Latn-ME" sz="2900" i="1" dirty="0">
                <a:solidFill>
                  <a:srgbClr val="FF5050"/>
                </a:solidFill>
                <a:latin typeface="Lucida Fax" panose="02060602050505020204" pitchFamily="18" charset="0"/>
              </a:rPr>
              <a:t> LOOS </a:t>
            </a:r>
            <a:endParaRPr lang="en-US" sz="2900" i="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0" y="1860848"/>
            <a:ext cx="12025336" cy="5013176"/>
          </a:xfrm>
        </p:spPr>
        <p:txBody>
          <a:bodyPr>
            <a:noAutofit/>
          </a:bodyPr>
          <a:lstStyle/>
          <a:p>
            <a:pPr algn="just">
              <a:lnSpc>
                <a:spcPct val="100000"/>
              </a:lnSpc>
            </a:pPr>
            <a:r>
              <a:rPr lang="sr-Latn-ME" b="1" dirty="0" smtClean="0">
                <a:effectLst/>
                <a:latin typeface="Lucida Bright" panose="02040602050505020304" pitchFamily="18" charset="0"/>
              </a:rPr>
              <a:t>Do jednog </a:t>
            </a:r>
            <a:r>
              <a:rPr lang="sr-Latn-ME" b="1" dirty="0">
                <a:effectLst/>
                <a:latin typeface="Lucida Bright" panose="02040602050505020304" pitchFamily="18" charset="0"/>
              </a:rPr>
              <a:t>od najznačajnijih slučajeva u istoriji Suda pravde (</a:t>
            </a:r>
            <a:r>
              <a:rPr lang="sr-Latn-ME" b="1" i="1" dirty="0">
                <a:solidFill>
                  <a:srgbClr val="FF0000"/>
                </a:solidFill>
                <a:effectLst/>
                <a:latin typeface="Lucida Bright" panose="02040602050505020304" pitchFamily="18" charset="0"/>
              </a:rPr>
              <a:t>Van Gend en Loos </a:t>
            </a:r>
            <a:r>
              <a:rPr lang="sr-Latn-ME" b="1" dirty="0">
                <a:solidFill>
                  <a:srgbClr val="FF0000"/>
                </a:solidFill>
                <a:effectLst/>
                <a:latin typeface="Lucida Bright" panose="02040602050505020304" pitchFamily="18" charset="0"/>
              </a:rPr>
              <a:t>26/62</a:t>
            </a:r>
            <a:r>
              <a:rPr lang="sr-Latn-ME" b="1" dirty="0">
                <a:effectLst/>
                <a:latin typeface="Lucida Bright" panose="02040602050505020304" pitchFamily="18" charset="0"/>
              </a:rPr>
              <a:t>), vođene su </a:t>
            </a:r>
            <a:r>
              <a:rPr lang="sr-Latn-ME" b="1" dirty="0" smtClean="0">
                <a:effectLst/>
                <a:latin typeface="Lucida Bright" panose="02040602050505020304" pitchFamily="18" charset="0"/>
              </a:rPr>
              <a:t>žive rasprave </a:t>
            </a:r>
            <a:r>
              <a:rPr lang="sr-Latn-ME" b="1" dirty="0">
                <a:effectLst/>
                <a:latin typeface="Lucida Bright" panose="02040602050505020304" pitchFamily="18" charset="0"/>
              </a:rPr>
              <a:t>o pravnoj prirodi EEZ i Rimskog ugovora </a:t>
            </a:r>
            <a:r>
              <a:rPr lang="sr-Latn-ME" b="1" dirty="0" smtClean="0">
                <a:effectLst/>
                <a:latin typeface="Lucida Bright" panose="02040602050505020304" pitchFamily="18" charset="0"/>
              </a:rPr>
              <a:t>kojim je ustanovljena: </a:t>
            </a:r>
          </a:p>
          <a:p>
            <a:pPr marL="0" indent="0" algn="just">
              <a:lnSpc>
                <a:spcPct val="100000"/>
              </a:lnSpc>
              <a:buNone/>
            </a:pPr>
            <a:r>
              <a:rPr lang="sr-Latn-ME" b="1" dirty="0" smtClean="0">
                <a:solidFill>
                  <a:srgbClr val="FFC000"/>
                </a:solidFill>
                <a:effectLst/>
                <a:latin typeface="Lucida Bright" panose="02040602050505020304" pitchFamily="18" charset="0"/>
              </a:rPr>
              <a:t>                     </a:t>
            </a:r>
            <a:r>
              <a:rPr lang="sr-Latn-ME" b="1" dirty="0" smtClean="0">
                <a:solidFill>
                  <a:schemeClr val="accent6">
                    <a:lumMod val="40000"/>
                    <a:lumOff val="60000"/>
                  </a:schemeClr>
                </a:solidFill>
                <a:effectLst/>
                <a:latin typeface="Lucida Bright" panose="02040602050505020304" pitchFamily="18" charset="0"/>
              </a:rPr>
              <a:t>1</a:t>
            </a:r>
            <a:r>
              <a:rPr lang="sr-Latn-ME" b="1" dirty="0">
                <a:solidFill>
                  <a:schemeClr val="accent6">
                    <a:lumMod val="40000"/>
                    <a:lumOff val="60000"/>
                  </a:schemeClr>
                </a:solidFill>
                <a:effectLst/>
                <a:latin typeface="Lucida Bright" panose="02040602050505020304" pitchFamily="18" charset="0"/>
              </a:rPr>
              <a:t>) tipična međunarodna organizacija i standardan međunarodni ugovor       </a:t>
            </a:r>
            <a:r>
              <a:rPr lang="sr-Latn-ME" b="1" u="sng" dirty="0">
                <a:effectLst/>
                <a:latin typeface="Lucida Bright" panose="02040602050505020304" pitchFamily="18" charset="0"/>
              </a:rPr>
              <a:t>ili</a:t>
            </a:r>
            <a:r>
              <a:rPr lang="sr-Latn-ME" b="1" dirty="0">
                <a:solidFill>
                  <a:schemeClr val="accent6">
                    <a:lumMod val="40000"/>
                    <a:lumOff val="60000"/>
                  </a:schemeClr>
                </a:solidFill>
                <a:effectLst/>
                <a:latin typeface="Lucida Bright" panose="02040602050505020304" pitchFamily="18" charset="0"/>
              </a:rPr>
              <a:t>                 </a:t>
            </a:r>
          </a:p>
          <a:p>
            <a:pPr marL="0" indent="0" algn="just">
              <a:lnSpc>
                <a:spcPct val="100000"/>
              </a:lnSpc>
              <a:buNone/>
            </a:pPr>
            <a:r>
              <a:rPr lang="sr-Latn-ME" b="1" dirty="0">
                <a:solidFill>
                  <a:schemeClr val="accent6">
                    <a:lumMod val="40000"/>
                    <a:lumOff val="60000"/>
                  </a:schemeClr>
                </a:solidFill>
                <a:effectLst/>
                <a:latin typeface="Lucida Bright" panose="02040602050505020304" pitchFamily="18" charset="0"/>
              </a:rPr>
              <a:t>                     2) </a:t>
            </a:r>
            <a:r>
              <a:rPr lang="sr-Latn-ME" b="1" i="1" dirty="0">
                <a:solidFill>
                  <a:schemeClr val="accent6">
                    <a:lumMod val="40000"/>
                    <a:lumOff val="60000"/>
                  </a:schemeClr>
                </a:solidFill>
                <a:effectLst/>
                <a:latin typeface="Lucida Bright" panose="02040602050505020304" pitchFamily="18" charset="0"/>
              </a:rPr>
              <a:t>sui generis </a:t>
            </a:r>
            <a:r>
              <a:rPr lang="sr-Latn-ME" b="1" dirty="0">
                <a:solidFill>
                  <a:schemeClr val="accent6">
                    <a:lumMod val="40000"/>
                    <a:lumOff val="60000"/>
                  </a:schemeClr>
                </a:solidFill>
                <a:effectLst/>
                <a:latin typeface="Lucida Bright" panose="02040602050505020304" pitchFamily="18" charset="0"/>
              </a:rPr>
              <a:t>institucionalna i pravna tvorevina</a:t>
            </a:r>
            <a:r>
              <a:rPr lang="sr-Latn-ME" b="1" dirty="0" smtClean="0">
                <a:solidFill>
                  <a:schemeClr val="accent6">
                    <a:lumMod val="40000"/>
                    <a:lumOff val="60000"/>
                  </a:schemeClr>
                </a:solidFill>
                <a:effectLst/>
                <a:latin typeface="Lucida Bright" panose="02040602050505020304" pitchFamily="18" charset="0"/>
              </a:rPr>
              <a:t>?</a:t>
            </a:r>
            <a:endParaRPr lang="sr-Latn-ME" b="1" dirty="0">
              <a:solidFill>
                <a:schemeClr val="accent6">
                  <a:lumMod val="40000"/>
                  <a:lumOff val="60000"/>
                </a:schemeClr>
              </a:solidFill>
              <a:effectLst/>
              <a:latin typeface="Lucida Bright" panose="02040602050505020304" pitchFamily="18" charset="0"/>
            </a:endParaRPr>
          </a:p>
          <a:p>
            <a:pPr algn="just">
              <a:lnSpc>
                <a:spcPct val="100000"/>
              </a:lnSpc>
            </a:pPr>
            <a:r>
              <a:rPr lang="sr-Latn-ME" b="1" u="sng" dirty="0">
                <a:solidFill>
                  <a:srgbClr val="FFFF99"/>
                </a:solidFill>
                <a:effectLst/>
                <a:latin typeface="Lucida Bright" panose="02040602050505020304" pitchFamily="18" charset="0"/>
              </a:rPr>
              <a:t>Meritum spora pred holandskim (carinskim) sudom</a:t>
            </a:r>
            <a:r>
              <a:rPr lang="sr-Latn-ME" b="1" dirty="0">
                <a:solidFill>
                  <a:srgbClr val="FFFF99"/>
                </a:solidFill>
                <a:effectLst/>
                <a:latin typeface="Lucida Bright" panose="02040602050505020304" pitchFamily="18" charset="0"/>
              </a:rPr>
              <a:t>: </a:t>
            </a:r>
            <a:r>
              <a:rPr lang="sr-Latn-ME" b="1" dirty="0">
                <a:effectLst/>
                <a:latin typeface="Lucida Bright" panose="02040602050505020304" pitchFamily="18" charset="0"/>
              </a:rPr>
              <a:t>opravdanost povećanja carinske tarife u </a:t>
            </a:r>
            <a:r>
              <a:rPr lang="sr-Latn-ME" b="1" dirty="0" smtClean="0">
                <a:effectLst/>
                <a:latin typeface="Lucida Bright" panose="02040602050505020304" pitchFamily="18" charset="0"/>
              </a:rPr>
              <a:t>Holandiji</a:t>
            </a:r>
            <a:r>
              <a:rPr lang="en-GB" b="1" dirty="0" smtClean="0">
                <a:effectLst/>
                <a:latin typeface="Lucida Bright" panose="02040602050505020304" pitchFamily="18" charset="0"/>
              </a:rPr>
              <a:t> </a:t>
            </a:r>
            <a:r>
              <a:rPr lang="sr-Latn-ME" b="1" dirty="0" smtClean="0">
                <a:effectLst/>
                <a:latin typeface="Lucida Bright" panose="02040602050505020304" pitchFamily="18" charset="0"/>
              </a:rPr>
              <a:t>za </a:t>
            </a:r>
            <a:r>
              <a:rPr lang="sr-Latn-ME" b="1" dirty="0">
                <a:effectLst/>
                <a:latin typeface="Lucida Bright" panose="02040602050505020304" pitchFamily="18" charset="0"/>
              </a:rPr>
              <a:t>hemikalije uvezene iz Njemačke od strane kompanje V. G. en Loos </a:t>
            </a:r>
            <a:r>
              <a:rPr lang="sr-Latn-ME" b="1" dirty="0" smtClean="0">
                <a:effectLst/>
                <a:latin typeface="Lucida Bright" panose="02040602050505020304" pitchFamily="18" charset="0"/>
              </a:rPr>
              <a:t>sa </a:t>
            </a:r>
            <a:r>
              <a:rPr lang="sr-Latn-ME" b="1" dirty="0">
                <a:effectLst/>
                <a:latin typeface="Lucida Bright" panose="02040602050505020304" pitchFamily="18" charset="0"/>
              </a:rPr>
              <a:t>3% (</a:t>
            </a:r>
            <a:r>
              <a:rPr lang="sr-Latn-ME" dirty="0">
                <a:effectLst/>
                <a:latin typeface="Lucida Bright" panose="02040602050505020304" pitchFamily="18" charset="0"/>
              </a:rPr>
              <a:t>koliko je iznosila na dan stupanja Rimskog ugovora na snagu</a:t>
            </a:r>
            <a:r>
              <a:rPr lang="sr-Latn-ME" b="1" dirty="0">
                <a:effectLst/>
                <a:latin typeface="Lucida Bright" panose="02040602050505020304" pitchFamily="18" charset="0"/>
              </a:rPr>
              <a:t>) na 8</a:t>
            </a:r>
            <a:r>
              <a:rPr lang="sr-Latn-ME" b="1" dirty="0" smtClean="0">
                <a:effectLst/>
                <a:latin typeface="Lucida Bright" panose="02040602050505020304" pitchFamily="18" charset="0"/>
              </a:rPr>
              <a:t>%, koliko je iznosila </a:t>
            </a:r>
            <a:r>
              <a:rPr lang="sr-Latn-ME" sz="1900" b="1" dirty="0" smtClean="0">
                <a:effectLst/>
                <a:latin typeface="Lucida Bright" panose="02040602050505020304" pitchFamily="18" charset="0"/>
              </a:rPr>
              <a:t>prema važećim propisima na dan uvoza. </a:t>
            </a:r>
          </a:p>
          <a:p>
            <a:pPr algn="just">
              <a:lnSpc>
                <a:spcPct val="100000"/>
              </a:lnSpc>
            </a:pPr>
            <a:r>
              <a:rPr lang="sr-Latn-ME" b="1" dirty="0" smtClean="0">
                <a:effectLst/>
                <a:latin typeface="Lucida Bright" panose="02040602050505020304" pitchFamily="18" charset="0"/>
              </a:rPr>
              <a:t>Van Gend &amp; Loss se u postupku (po žalbi) pred holandskim carinskim sudom pozivala na član 12 Rimskog ugovora (član 30 UFEU), kojim se uređuje sloboda kretanja robe, tvrdeći da je jednostranim povećanjem carinske stope povrijeđen član 12. Rimskog ugovora</a:t>
            </a:r>
            <a:r>
              <a:rPr lang="en-GB" b="1" dirty="0">
                <a:effectLst/>
                <a:latin typeface="Lucida Bright" panose="02040602050505020304" pitchFamily="18" charset="0"/>
              </a:rPr>
              <a:t>:</a:t>
            </a:r>
            <a:endParaRPr lang="sr-Latn-ME" b="1" dirty="0">
              <a:effectLst/>
              <a:latin typeface="Lucida Bright" panose="02040602050505020304" pitchFamily="18" charset="0"/>
            </a:endParaRPr>
          </a:p>
          <a:p>
            <a:pPr algn="just">
              <a:lnSpc>
                <a:spcPct val="100000"/>
              </a:lnSpc>
            </a:pPr>
            <a:r>
              <a:rPr lang="sr-Latn-ME" dirty="0" smtClean="0">
                <a:solidFill>
                  <a:srgbClr val="FF5050"/>
                </a:solidFill>
              </a:rPr>
              <a:t>„</a:t>
            </a:r>
            <a:r>
              <a:rPr lang="sr-Latn-ME" sz="2100" b="1" dirty="0" smtClean="0">
                <a:solidFill>
                  <a:srgbClr val="FF5050"/>
                </a:solidFill>
              </a:rPr>
              <a:t>Države članice uzdražaće se od međusobnog uvođenja novih carinskih opteređenja na uvoz ili izvoz robe ili bilo kakvih nameta s ekvavilentnim efektom, </a:t>
            </a:r>
            <a:r>
              <a:rPr lang="sr-Latn-ME" sz="2100" b="1" u="sng" dirty="0" smtClean="0">
                <a:solidFill>
                  <a:srgbClr val="FF5050"/>
                </a:solidFill>
              </a:rPr>
              <a:t>ili povećavanja postojećih u međusobnoj trgovini</a:t>
            </a:r>
            <a:r>
              <a:rPr lang="sr-Latn-ME" sz="2100" b="1" dirty="0" smtClean="0">
                <a:solidFill>
                  <a:srgbClr val="FF5050"/>
                </a:solidFill>
              </a:rPr>
              <a:t>.“</a:t>
            </a:r>
            <a:endParaRPr lang="sr-Latn-ME" sz="2100" b="1" dirty="0">
              <a:solidFill>
                <a:srgbClr val="FF5050"/>
              </a:solidFill>
              <a:effectLst/>
              <a:latin typeface="Lucida Fax" panose="02060602050505020204" pitchFamily="18" charset="0"/>
            </a:endParaRPr>
          </a:p>
        </p:txBody>
      </p:sp>
    </p:spTree>
    <p:extLst>
      <p:ext uri="{BB962C8B-B14F-4D97-AF65-F5344CB8AC3E}">
        <p14:creationId xmlns:p14="http://schemas.microsoft.com/office/powerpoint/2010/main" val="3821050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696" y="1052736"/>
            <a:ext cx="12745416" cy="72008"/>
          </a:xfrm>
        </p:spPr>
        <p:txBody>
          <a:bodyPr>
            <a:noAutofit/>
          </a:bodyPr>
          <a:lstStyle/>
          <a:p>
            <a:r>
              <a:rPr lang="sr-Latn-ME" sz="2700" spc="-151" dirty="0">
                <a:latin typeface="Lucida Fax" panose="02060602050505020204" pitchFamily="18" charset="0"/>
              </a:rPr>
              <a:t>horizontalno neposredno</a:t>
            </a:r>
            <a:r>
              <a:rPr lang="en-GB" sz="2700" spc="-151" dirty="0">
                <a:latin typeface="Lucida Fax" panose="02060602050505020204" pitchFamily="18" charset="0"/>
              </a:rPr>
              <a:t> (</a:t>
            </a:r>
            <a:r>
              <a:rPr lang="en-US" sz="2700" spc="-151" dirty="0">
                <a:latin typeface="Lucida Fax" panose="02060602050505020204" pitchFamily="18" charset="0"/>
              </a:rPr>
              <a:t>ILI Pro</a:t>
            </a:r>
            <a:r>
              <a:rPr lang="sr-Latn-ME" sz="2700" spc="-151" dirty="0">
                <a:latin typeface="Lucida Fax" panose="02060602050505020204" pitchFamily="18" charset="0"/>
              </a:rPr>
              <a:t>šireno Vertikalno dejstvo</a:t>
            </a:r>
            <a:r>
              <a:rPr lang="en-GB" sz="2700" spc="-151" dirty="0">
                <a:latin typeface="Lucida Fax" panose="02060602050505020204" pitchFamily="18" charset="0"/>
              </a:rPr>
              <a:t>)</a:t>
            </a:r>
            <a:r>
              <a:rPr lang="sr-Latn-ME" sz="2700" spc="-151" dirty="0">
                <a:latin typeface="Lucida Fax" panose="02060602050505020204" pitchFamily="18" charset="0"/>
              </a:rPr>
              <a:t> slobode kretanja robe – Član 34. UFEU</a:t>
            </a:r>
            <a:r>
              <a:rPr lang="en-GB" sz="2700" spc="-151" dirty="0">
                <a:latin typeface="Lucida Fax" panose="02060602050505020204" pitchFamily="18" charset="0"/>
              </a:rPr>
              <a:t>?</a:t>
            </a:r>
            <a:r>
              <a:rPr lang="sr-Latn-ME" sz="3500" spc="-151" dirty="0">
                <a:latin typeface="Lucida Fax" panose="02060602050505020204" pitchFamily="18" charset="0"/>
              </a:rPr>
              <a:t/>
            </a:r>
            <a:br>
              <a:rPr lang="sr-Latn-ME" sz="3500" spc="-151" dirty="0">
                <a:latin typeface="Lucida Fax" panose="02060602050505020204" pitchFamily="18" charset="0"/>
              </a:rPr>
            </a:br>
            <a:r>
              <a:rPr lang="sr-Latn-ME" sz="2300" dirty="0">
                <a:effectLst/>
                <a:latin typeface="Lucida Bright" panose="02040602050505020304" pitchFamily="18" charset="0"/>
              </a:rPr>
              <a:t/>
            </a:r>
            <a:br>
              <a:rPr lang="sr-Latn-ME" sz="2300" dirty="0">
                <a:effectLst/>
                <a:latin typeface="Lucida Bright" panose="02040602050505020304" pitchFamily="18" charset="0"/>
              </a:rPr>
            </a:br>
            <a:endParaRPr lang="en-US" sz="24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0" y="1556792"/>
            <a:ext cx="12025336" cy="5510317"/>
          </a:xfrm>
        </p:spPr>
        <p:txBody>
          <a:bodyPr>
            <a:noAutofit/>
          </a:bodyPr>
          <a:lstStyle/>
          <a:p>
            <a:pPr marL="0" indent="0" algn="just">
              <a:lnSpc>
                <a:spcPct val="100000"/>
              </a:lnSpc>
              <a:buNone/>
            </a:pPr>
            <a:r>
              <a:rPr lang="sr-Latn-ME" sz="2100" b="1" dirty="0">
                <a:solidFill>
                  <a:srgbClr val="FFFF99"/>
                </a:solidFill>
                <a:latin typeface="Lucida Fax" panose="02060602050505020204" pitchFamily="18" charset="0"/>
              </a:rPr>
              <a:t>FRA.BO C-171/11 </a:t>
            </a:r>
            <a:r>
              <a:rPr lang="sr-Latn-ME" b="1" dirty="0">
                <a:effectLst/>
                <a:latin typeface="Lucida Fax" panose="02060602050505020204" pitchFamily="18" charset="0"/>
              </a:rPr>
              <a:t>(horizontalno neposredno dejstvo člana 34. UFEU?)</a:t>
            </a:r>
          </a:p>
          <a:p>
            <a:pPr marL="0" indent="0" algn="just">
              <a:lnSpc>
                <a:spcPct val="100000"/>
              </a:lnSpc>
              <a:buNone/>
            </a:pPr>
            <a:r>
              <a:rPr lang="sr-Latn-ME" sz="1900" b="1" dirty="0">
                <a:latin typeface="Lucida Fax" panose="02060602050505020204" pitchFamily="18" charset="0"/>
              </a:rPr>
              <a:t>U presudi, Sud pravde zauzima stav da je DVGW svojim aktivnostima, a upravo u sadejstvu za zakonskim propisima države Njemčake formirao prepreku slobodnom kretanju robe. </a:t>
            </a:r>
          </a:p>
          <a:p>
            <a:pPr marL="0" indent="0" algn="just">
              <a:lnSpc>
                <a:spcPct val="100000"/>
              </a:lnSpc>
              <a:buNone/>
            </a:pPr>
            <a:r>
              <a:rPr lang="sr-Latn-ME" sz="1900" b="1" u="sng" dirty="0">
                <a:latin typeface="Lucida Fax" panose="02060602050505020204" pitchFamily="18" charset="0"/>
              </a:rPr>
              <a:t>Međutim, u pogledu odnosa države i DVGW-a, Sud pravde nije bio toliko eksplicitan</a:t>
            </a:r>
            <a:r>
              <a:rPr lang="sr-Latn-ME" sz="1900" b="1" dirty="0">
                <a:latin typeface="Lucida Fax" panose="02060602050505020204" pitchFamily="18" charset="0"/>
              </a:rPr>
              <a:t>. Na jednoj strani, ističe da:</a:t>
            </a:r>
          </a:p>
          <a:p>
            <a:pPr algn="just">
              <a:lnSpc>
                <a:spcPct val="100000"/>
              </a:lnSpc>
            </a:pPr>
            <a:r>
              <a:rPr lang="sr-Latn-ME" sz="1900" b="1" dirty="0">
                <a:solidFill>
                  <a:srgbClr val="FFFF99"/>
                </a:solidFill>
                <a:latin typeface="Lucida Fax" panose="02060602050505020204" pitchFamily="18" charset="0"/>
              </a:rPr>
              <a:t>DVGW predstavlja neprofitno privatno društvo čije aktivnosti nijesu finansirane od strane Njemačke;</a:t>
            </a:r>
          </a:p>
          <a:p>
            <a:pPr algn="just">
              <a:lnSpc>
                <a:spcPct val="100000"/>
              </a:lnSpc>
            </a:pPr>
            <a:r>
              <a:rPr lang="sr-Latn-ME" sz="1900" b="1" dirty="0">
                <a:solidFill>
                  <a:srgbClr val="FFFF99"/>
                </a:solidFill>
                <a:latin typeface="Lucida Fax" panose="02060602050505020204" pitchFamily="18" charset="0"/>
              </a:rPr>
              <a:t>Država članica (i.e. Njemačka)  nema presudan uticaj na poslove standardizacije DVGW. </a:t>
            </a:r>
          </a:p>
          <a:p>
            <a:pPr marL="0" indent="0" algn="just">
              <a:lnSpc>
                <a:spcPct val="100000"/>
              </a:lnSpc>
              <a:buNone/>
            </a:pPr>
            <a:r>
              <a:rPr lang="sr-Latn-ME" sz="1900" b="1" dirty="0">
                <a:latin typeface="Lucida Fax" panose="02060602050505020204" pitchFamily="18" charset="0"/>
              </a:rPr>
              <a:t>Na drugoj strani, Sud pravde primjećuje da su </a:t>
            </a:r>
            <a:r>
              <a:rPr lang="sr-Latn-ME" sz="1900" b="1" dirty="0">
                <a:solidFill>
                  <a:srgbClr val="FFFF99"/>
                </a:solidFill>
                <a:latin typeface="Lucida Fax" panose="02060602050505020204" pitchFamily="18" charset="0"/>
              </a:rPr>
              <a:t>certifikati o tehničkoj ispravnosti koje izdaje DVGW prepoznati u njemačkom zakonu kroz pretpostavku o ispravnosti takvih proizvoda</a:t>
            </a:r>
            <a:r>
              <a:rPr lang="sr-Latn-ME" sz="1900" b="1" dirty="0">
                <a:latin typeface="Lucida Fax" panose="02060602050505020204" pitchFamily="18" charset="0"/>
              </a:rPr>
              <a:t>, izbjegavajući da se nedvosmisleno izrazi o privatno-pravnoj prirodi DVGW, u smislu eventualnog podvođenja pod pojam emanacija države. </a:t>
            </a:r>
          </a:p>
          <a:p>
            <a:pPr marL="0" indent="0" algn="just">
              <a:lnSpc>
                <a:spcPct val="100000"/>
              </a:lnSpc>
              <a:buNone/>
            </a:pPr>
            <a:r>
              <a:rPr lang="sr-Latn-ME" sz="1900" b="1" dirty="0" smtClean="0">
                <a:solidFill>
                  <a:srgbClr val="FF5050"/>
                </a:solidFill>
                <a:latin typeface="Lucida Fax" panose="02060602050505020204" pitchFamily="18" charset="0"/>
              </a:rPr>
              <a:t>Zaključak: Sud pravde se zadržao na </a:t>
            </a:r>
            <a:r>
              <a:rPr lang="sr-Latn-ME" sz="1900" b="1" dirty="0">
                <a:solidFill>
                  <a:srgbClr val="FF5050"/>
                </a:solidFill>
                <a:latin typeface="Lucida Fax" panose="02060602050505020204" pitchFamily="18" charset="0"/>
              </a:rPr>
              <a:t>primjeni vertikalnog neposrednog dejstva odredbi UFEU o slobodi kretanja </a:t>
            </a:r>
            <a:endParaRPr lang="sr-Latn-ME" sz="1900" b="1" dirty="0">
              <a:solidFill>
                <a:srgbClr val="FF5050"/>
              </a:solidFill>
              <a:latin typeface="Lucida Bright" panose="02040602050505020304" pitchFamily="18" charset="0"/>
            </a:endParaRPr>
          </a:p>
        </p:txBody>
      </p:sp>
    </p:spTree>
    <p:extLst>
      <p:ext uri="{BB962C8B-B14F-4D97-AF65-F5344CB8AC3E}">
        <p14:creationId xmlns:p14="http://schemas.microsoft.com/office/powerpoint/2010/main" val="41393969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476672"/>
            <a:ext cx="12025336" cy="1008112"/>
          </a:xfrm>
        </p:spPr>
        <p:txBody>
          <a:bodyPr>
            <a:noAutofit/>
          </a:bodyPr>
          <a:lstStyle/>
          <a:p>
            <a:r>
              <a:rPr lang="sr-Latn-ME" sz="2900" dirty="0">
                <a:latin typeface="Lucida Fax" panose="02060602050505020204" pitchFamily="18" charset="0"/>
              </a:rPr>
              <a:t>Neposredno dejstvo Prava EU (u KontekstU osnovih sloboda unutrašnjeg tržišta): </a:t>
            </a:r>
            <a:r>
              <a:rPr lang="sr-Latn-ME" sz="2900" i="1" dirty="0">
                <a:solidFill>
                  <a:srgbClr val="FF5050"/>
                </a:solidFill>
                <a:latin typeface="Lucida Fax" panose="02060602050505020204" pitchFamily="18" charset="0"/>
              </a:rPr>
              <a:t>Van Gend </a:t>
            </a:r>
            <a:r>
              <a:rPr lang="sr-Latn-ME" sz="2400" i="1" dirty="0">
                <a:solidFill>
                  <a:srgbClr val="FF5050"/>
                </a:solidFill>
                <a:latin typeface="Lucida Fax" panose="02060602050505020204" pitchFamily="18" charset="0"/>
              </a:rPr>
              <a:t>en</a:t>
            </a:r>
            <a:r>
              <a:rPr lang="sr-Latn-ME" sz="2900" i="1" dirty="0">
                <a:solidFill>
                  <a:srgbClr val="FF5050"/>
                </a:solidFill>
                <a:latin typeface="Lucida Fax" panose="02060602050505020204" pitchFamily="18" charset="0"/>
              </a:rPr>
              <a:t> LOOS </a:t>
            </a:r>
            <a:endParaRPr lang="en-US" sz="2900" i="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47328" y="2132856"/>
            <a:ext cx="12025336" cy="4941168"/>
          </a:xfrm>
        </p:spPr>
        <p:txBody>
          <a:bodyPr>
            <a:noAutofit/>
          </a:bodyPr>
          <a:lstStyle/>
          <a:p>
            <a:pPr algn="just">
              <a:lnSpc>
                <a:spcPct val="100000"/>
              </a:lnSpc>
            </a:pPr>
            <a:r>
              <a:rPr lang="sr-Latn-ME" b="1" dirty="0" smtClean="0">
                <a:effectLst/>
                <a:latin typeface="Lucida Bright" panose="02040602050505020304" pitchFamily="18" charset="0"/>
              </a:rPr>
              <a:t>Prethodna </a:t>
            </a:r>
            <a:r>
              <a:rPr lang="sr-Latn-ME" b="1" dirty="0">
                <a:effectLst/>
                <a:latin typeface="Lucida Bright" panose="02040602050505020304" pitchFamily="18" charset="0"/>
              </a:rPr>
              <a:t>pitanja za Sud pravde/zahtjev za tumačenje prava EU:</a:t>
            </a:r>
          </a:p>
          <a:p>
            <a:pPr algn="just">
              <a:lnSpc>
                <a:spcPct val="100000"/>
              </a:lnSpc>
            </a:pPr>
            <a:r>
              <a:rPr lang="sr-Latn-ME" sz="2400" b="1" dirty="0">
                <a:solidFill>
                  <a:srgbClr val="FF5050"/>
                </a:solidFill>
                <a:latin typeface="Lucida Fax" panose="02060602050505020204" pitchFamily="18" charset="0"/>
              </a:rPr>
              <a:t>Da li i pravna i fizička lica iz država članica stiču iz osnivačkih ugovora posebna prava u odnosu na državu članicu, koja bi nacionalni sudovi država članica bili dužni da štite? </a:t>
            </a:r>
            <a:endParaRPr lang="en-GB" sz="2400" b="1" dirty="0">
              <a:solidFill>
                <a:srgbClr val="FF5050"/>
              </a:solidFill>
              <a:latin typeface="Lucida Fax" panose="02060602050505020204" pitchFamily="18" charset="0"/>
            </a:endParaRPr>
          </a:p>
          <a:p>
            <a:pPr algn="just">
              <a:lnSpc>
                <a:spcPct val="100000"/>
              </a:lnSpc>
            </a:pPr>
            <a:r>
              <a:rPr lang="sr-Latn-ME" sz="2400" b="1" dirty="0" smtClean="0">
                <a:solidFill>
                  <a:srgbClr val="FFFF99"/>
                </a:solidFill>
                <a:latin typeface="Lucida Fax" panose="02060602050505020204" pitchFamily="18" charset="0"/>
              </a:rPr>
              <a:t>Ako </a:t>
            </a:r>
            <a:r>
              <a:rPr lang="sr-Latn-ME" sz="2400" b="1" dirty="0">
                <a:solidFill>
                  <a:srgbClr val="FFFF99"/>
                </a:solidFill>
                <a:latin typeface="Lucida Fax" panose="02060602050505020204" pitchFamily="18" charset="0"/>
              </a:rPr>
              <a:t>je odgovor na prvo pitanje potvrdan, da li izvršeno povećanje carinske tarife/stope za predmetnu robu predstavlja povredu obaveze iz člana 12. Rimskog ugovora koji se odnosi na zabranu carinskih </a:t>
            </a:r>
            <a:r>
              <a:rPr lang="sr-Latn-ME" sz="2400" b="1" dirty="0" smtClean="0">
                <a:solidFill>
                  <a:srgbClr val="FFFF99"/>
                </a:solidFill>
                <a:latin typeface="Lucida Fax" panose="02060602050505020204" pitchFamily="18" charset="0"/>
              </a:rPr>
              <a:t>i sa njima</a:t>
            </a:r>
            <a:r>
              <a:rPr lang="en-GB" sz="2400" b="1" dirty="0" smtClean="0">
                <a:solidFill>
                  <a:srgbClr val="FFFF99"/>
                </a:solidFill>
                <a:latin typeface="Lucida Fax" panose="02060602050505020204" pitchFamily="18" charset="0"/>
              </a:rPr>
              <a:t> </a:t>
            </a:r>
            <a:r>
              <a:rPr lang="sr-Latn-ME" sz="2400" b="1" dirty="0">
                <a:solidFill>
                  <a:srgbClr val="FFFF99"/>
                </a:solidFill>
                <a:latin typeface="Lucida Fax" panose="02060602050505020204" pitchFamily="18" charset="0"/>
              </a:rPr>
              <a:t>izjednačenih ograničenja na unutrašnjem tržištu (sada člana 30 UFEU), tj. da li predstavlja kršenje ove zabrane?</a:t>
            </a:r>
          </a:p>
        </p:txBody>
      </p:sp>
    </p:spTree>
    <p:extLst>
      <p:ext uri="{BB962C8B-B14F-4D97-AF65-F5344CB8AC3E}">
        <p14:creationId xmlns:p14="http://schemas.microsoft.com/office/powerpoint/2010/main" val="40522799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476672"/>
            <a:ext cx="12025336" cy="1080120"/>
          </a:xfrm>
        </p:spPr>
        <p:txBody>
          <a:bodyPr>
            <a:noAutofit/>
          </a:bodyPr>
          <a:lstStyle/>
          <a:p>
            <a:r>
              <a:rPr lang="sr-Latn-ME" sz="2900" dirty="0">
                <a:latin typeface="Lucida Fax" panose="02060602050505020204" pitchFamily="18" charset="0"/>
              </a:rPr>
              <a:t>Neposredno dejstvo Prava EU (u KontekstU osnovih sloboda unutrašnjeg tržišta): </a:t>
            </a:r>
            <a:r>
              <a:rPr lang="sr-Latn-ME" sz="2900" i="1" dirty="0">
                <a:solidFill>
                  <a:srgbClr val="FF5050"/>
                </a:solidFill>
                <a:latin typeface="Lucida Fax" panose="02060602050505020204" pitchFamily="18" charset="0"/>
              </a:rPr>
              <a:t>Van Gend </a:t>
            </a:r>
            <a:r>
              <a:rPr lang="sr-Latn-ME" sz="2400" i="1" dirty="0">
                <a:solidFill>
                  <a:srgbClr val="FF5050"/>
                </a:solidFill>
                <a:latin typeface="Lucida Fax" panose="02060602050505020204" pitchFamily="18" charset="0"/>
              </a:rPr>
              <a:t>en </a:t>
            </a:r>
            <a:r>
              <a:rPr lang="sr-Latn-ME" sz="2900" i="1" dirty="0">
                <a:solidFill>
                  <a:srgbClr val="FF5050"/>
                </a:solidFill>
                <a:latin typeface="Lucida Fax" panose="02060602050505020204" pitchFamily="18" charset="0"/>
              </a:rPr>
              <a:t>LOOS </a:t>
            </a:r>
            <a:endParaRPr lang="en-US" sz="2900" i="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0" y="1916832"/>
            <a:ext cx="12025336" cy="4797152"/>
          </a:xfrm>
        </p:spPr>
        <p:txBody>
          <a:bodyPr>
            <a:noAutofit/>
          </a:bodyPr>
          <a:lstStyle/>
          <a:p>
            <a:pPr algn="just">
              <a:lnSpc>
                <a:spcPct val="100000"/>
              </a:lnSpc>
            </a:pPr>
            <a:r>
              <a:rPr lang="sr-Latn-ME" sz="1900" b="1" dirty="0">
                <a:latin typeface="Lucida Fax" panose="02060602050505020204" pitchFamily="18" charset="0"/>
              </a:rPr>
              <a:t>Sud pravde u slučaju </a:t>
            </a:r>
            <a:r>
              <a:rPr lang="sr-Latn-ME" sz="1900" b="1" u="sng" dirty="0">
                <a:latin typeface="Lucida Fax" panose="02060602050505020204" pitchFamily="18" charset="0"/>
              </a:rPr>
              <a:t>Van Gend en Loos</a:t>
            </a:r>
            <a:r>
              <a:rPr lang="sr-Latn-ME" sz="1900" b="1" dirty="0">
                <a:latin typeface="Lucida Fax" panose="02060602050505020204" pitchFamily="18" charset="0"/>
              </a:rPr>
              <a:t>, vodeći se </a:t>
            </a:r>
            <a:r>
              <a:rPr lang="sr-Latn-ME" sz="1900" b="1" dirty="0">
                <a:solidFill>
                  <a:srgbClr val="FF5050"/>
                </a:solidFill>
                <a:latin typeface="Lucida Fax" panose="02060602050505020204" pitchFamily="18" charset="0"/>
              </a:rPr>
              <a:t>načelom efikasnosti u tumačenju prava EU - “</a:t>
            </a:r>
            <a:r>
              <a:rPr lang="sr-Latn-ME" sz="1900" b="1" i="1" dirty="0">
                <a:solidFill>
                  <a:srgbClr val="FF5050"/>
                </a:solidFill>
                <a:latin typeface="Lucida Fax" panose="02060602050505020204" pitchFamily="18" charset="0"/>
              </a:rPr>
              <a:t>effet utile</a:t>
            </a:r>
            <a:r>
              <a:rPr lang="sr-Latn-ME" sz="1900" b="1" dirty="0">
                <a:solidFill>
                  <a:srgbClr val="FF5050"/>
                </a:solidFill>
                <a:latin typeface="Lucida Fax" panose="02060602050505020204" pitchFamily="18" charset="0"/>
              </a:rPr>
              <a:t>“</a:t>
            </a:r>
            <a:r>
              <a:rPr lang="sr-Latn-ME" sz="1900" b="1" dirty="0">
                <a:solidFill>
                  <a:srgbClr val="FF9900"/>
                </a:solidFill>
                <a:latin typeface="Lucida Fax" panose="02060602050505020204" pitchFamily="18" charset="0"/>
              </a:rPr>
              <a:t> </a:t>
            </a:r>
            <a:r>
              <a:rPr lang="sr-Latn-ME" sz="1900" b="1" dirty="0">
                <a:latin typeface="Lucida Fax" panose="02060602050505020204" pitchFamily="18" charset="0"/>
              </a:rPr>
              <a:t>(koje se bazira na premisi da pravne norme treba tumačiti na način koji će </a:t>
            </a:r>
            <a:r>
              <a:rPr lang="sr-Latn-ME" sz="1900" b="1" dirty="0">
                <a:solidFill>
                  <a:srgbClr val="FFFF99"/>
                </a:solidFill>
                <a:latin typeface="Lucida Fax" panose="02060602050505020204" pitchFamily="18" charset="0"/>
              </a:rPr>
              <a:t>postići njihovo </a:t>
            </a:r>
            <a:r>
              <a:rPr lang="sr-Latn-ME" sz="1900" b="1" dirty="0" smtClean="0">
                <a:solidFill>
                  <a:srgbClr val="FFFF99"/>
                </a:solidFill>
                <a:latin typeface="Lucida Fax" panose="02060602050505020204" pitchFamily="18" charset="0"/>
              </a:rPr>
              <a:t>najpotpunije </a:t>
            </a:r>
            <a:r>
              <a:rPr lang="sr-Latn-ME" sz="1900" b="1" dirty="0">
                <a:solidFill>
                  <a:srgbClr val="FFFF99"/>
                </a:solidFill>
                <a:latin typeface="Lucida Fax" panose="02060602050505020204" pitchFamily="18" charset="0"/>
              </a:rPr>
              <a:t>dejstvo) ističe:  </a:t>
            </a:r>
          </a:p>
          <a:p>
            <a:pPr algn="just">
              <a:lnSpc>
                <a:spcPct val="100000"/>
              </a:lnSpc>
            </a:pPr>
            <a:r>
              <a:rPr lang="sr-Latn-ME" dirty="0" smtClean="0">
                <a:solidFill>
                  <a:srgbClr val="FFFF99"/>
                </a:solidFill>
                <a:effectLst/>
                <a:latin typeface="Lucida Bright" panose="02040602050505020304" pitchFamily="18" charset="0"/>
              </a:rPr>
              <a:t>„</a:t>
            </a:r>
            <a:r>
              <a:rPr lang="en-GB" sz="2100" b="1" dirty="0" smtClean="0">
                <a:solidFill>
                  <a:srgbClr val="FFFF99"/>
                </a:solidFill>
                <a:latin typeface="Lucida Fax" panose="02060602050505020204" pitchFamily="18" charset="0"/>
              </a:rPr>
              <a:t>EEZ</a:t>
            </a:r>
            <a:r>
              <a:rPr lang="en-GB" b="1" dirty="0" smtClean="0">
                <a:solidFill>
                  <a:srgbClr val="FFFF99"/>
                </a:solidFill>
                <a:latin typeface="Lucida Fax" panose="02060602050505020204" pitchFamily="18" charset="0"/>
              </a:rPr>
              <a:t> </a:t>
            </a:r>
            <a:r>
              <a:rPr lang="sr-Latn-ME" b="1" dirty="0" smtClean="0">
                <a:solidFill>
                  <a:srgbClr val="FFFF99"/>
                </a:solidFill>
                <a:latin typeface="Lucida Fax" panose="02060602050505020204" pitchFamily="18" charset="0"/>
              </a:rPr>
              <a:t>predstavlja </a:t>
            </a:r>
            <a:r>
              <a:rPr lang="sr-Latn-ME" b="1" u="sng" dirty="0" smtClean="0">
                <a:solidFill>
                  <a:srgbClr val="FF9900"/>
                </a:solidFill>
                <a:latin typeface="Lucida Fax" panose="02060602050505020204" pitchFamily="18" charset="0"/>
              </a:rPr>
              <a:t>novi institucionalni i pravni poredak</a:t>
            </a:r>
            <a:r>
              <a:rPr lang="sr-Latn-ME" b="1" dirty="0" smtClean="0">
                <a:solidFill>
                  <a:srgbClr val="FFFF99"/>
                </a:solidFill>
                <a:latin typeface="Lucida Fax" panose="02060602050505020204" pitchFamily="18" charset="0"/>
              </a:rPr>
              <a:t>, u čiju korist su se države članice odrekle dijela svojih suverenih prava, iako u ograničenom dijelu, </a:t>
            </a:r>
            <a:r>
              <a:rPr lang="sr-Latn-ME" b="1" u="sng" dirty="0" smtClean="0">
                <a:solidFill>
                  <a:srgbClr val="FFC000"/>
                </a:solidFill>
                <a:latin typeface="Lucida Fax" panose="02060602050505020204" pitchFamily="18" charset="0"/>
              </a:rPr>
              <a:t>pri čemu su subjekti istog ne samo države članice, već i njihovi državljani</a:t>
            </a:r>
            <a:r>
              <a:rPr lang="sr-Latn-ME" b="1" i="1" dirty="0" smtClean="0">
                <a:solidFill>
                  <a:srgbClr val="FFFF99"/>
                </a:solidFill>
                <a:latin typeface="Lucida Fax" panose="02060602050505020204" pitchFamily="18" charset="0"/>
              </a:rPr>
              <a:t>.</a:t>
            </a:r>
            <a:r>
              <a:rPr lang="sr-Latn-ME" b="1" dirty="0" smtClean="0">
                <a:solidFill>
                  <a:srgbClr val="FFFF99"/>
                </a:solidFill>
                <a:latin typeface="Lucida Fax" panose="02060602050505020204" pitchFamily="18" charset="0"/>
              </a:rPr>
              <a:t>“</a:t>
            </a:r>
          </a:p>
          <a:p>
            <a:pPr algn="just">
              <a:lnSpc>
                <a:spcPct val="100000"/>
              </a:lnSpc>
            </a:pPr>
            <a:r>
              <a:rPr lang="sr-Latn-ME" sz="1900" b="1" dirty="0">
                <a:latin typeface="Lucida Bright" panose="02040602050505020304" pitchFamily="18" charset="0"/>
              </a:rPr>
              <a:t>Rimski ugovor je više od „klasičnog“ međunarodnog ugovora kojim se neposredno uređuju prava i obaveze država potpisnica,</a:t>
            </a:r>
            <a:r>
              <a:rPr lang="sr-Latn-ME" sz="1900" b="1" dirty="0">
                <a:solidFill>
                  <a:srgbClr val="FFFF99"/>
                </a:solidFill>
                <a:latin typeface="Lucida Bright" panose="02040602050505020304" pitchFamily="18" charset="0"/>
              </a:rPr>
              <a:t> </a:t>
            </a:r>
            <a:r>
              <a:rPr lang="sr-Latn-ME" sz="1900" b="1" dirty="0">
                <a:latin typeface="Lucida Bright" panose="02040602050505020304" pitchFamily="18" charset="0"/>
              </a:rPr>
              <a:t>jer se </a:t>
            </a:r>
            <a:r>
              <a:rPr lang="sr-Latn-ME" sz="1900" b="1" u="sng" dirty="0">
                <a:latin typeface="Lucida Bright" panose="02040602050505020304" pitchFamily="18" charset="0"/>
              </a:rPr>
              <a:t>komunitarnim pravom garantuju prava državljanima država članica</a:t>
            </a:r>
            <a:r>
              <a:rPr lang="sr-Latn-ME" sz="1900" b="1" dirty="0">
                <a:latin typeface="Lucida Bright" panose="02040602050505020304" pitchFamily="18" charset="0"/>
              </a:rPr>
              <a:t> na koja se mogu pozvati i čiju zaštitu mogu ostvariti neposredno pred nacionalnim sudovima,</a:t>
            </a:r>
            <a:r>
              <a:rPr lang="sr-Latn-ME" sz="1900" b="1" dirty="0">
                <a:solidFill>
                  <a:srgbClr val="FF5050"/>
                </a:solidFill>
                <a:latin typeface="Lucida Bright" panose="02040602050505020304" pitchFamily="18" charset="0"/>
              </a:rPr>
              <a:t> </a:t>
            </a:r>
            <a:r>
              <a:rPr lang="sr-Latn-ME" sz="1900" b="1" dirty="0">
                <a:solidFill>
                  <a:srgbClr val="FF5050"/>
                </a:solidFill>
                <a:latin typeface="Lucida Fax" panose="02060602050505020204" pitchFamily="18" charset="0"/>
              </a:rPr>
              <a:t>što znači da komunitarno pravo </a:t>
            </a:r>
            <a:r>
              <a:rPr lang="sr-Latn-ME" sz="1900" dirty="0">
                <a:solidFill>
                  <a:srgbClr val="FF5050"/>
                </a:solidFill>
                <a:latin typeface="Lucida Fax" panose="02060602050505020204" pitchFamily="18" charset="0"/>
              </a:rPr>
              <a:t>(pod određenim uslovima) </a:t>
            </a:r>
            <a:r>
              <a:rPr lang="sr-Latn-ME" sz="1900" b="1" dirty="0">
                <a:solidFill>
                  <a:srgbClr val="FF5050"/>
                </a:solidFill>
                <a:latin typeface="Lucida Fax" panose="02060602050505020204" pitchFamily="18" charset="0"/>
              </a:rPr>
              <a:t>ima </a:t>
            </a:r>
            <a:r>
              <a:rPr lang="sr-Latn-ME" sz="2400" b="1" dirty="0" smtClean="0">
                <a:solidFill>
                  <a:srgbClr val="FF5050"/>
                </a:solidFill>
                <a:latin typeface="Lucida Fax" panose="02060602050505020204" pitchFamily="18" charset="0"/>
              </a:rPr>
              <a:t>NEPOSREDNO DEJSTVO</a:t>
            </a:r>
            <a:r>
              <a:rPr lang="sr-Latn-ME" sz="2400" b="1" dirty="0" smtClean="0">
                <a:solidFill>
                  <a:srgbClr val="FF5050"/>
                </a:solidFill>
                <a:latin typeface="Lucida Bright" panose="02040602050505020304" pitchFamily="18" charset="0"/>
              </a:rPr>
              <a:t>. </a:t>
            </a:r>
            <a:endParaRPr lang="sr-Latn-ME" sz="2400" b="1" dirty="0">
              <a:solidFill>
                <a:srgbClr val="FF5050"/>
              </a:solidFill>
              <a:latin typeface="Lucida Bright" panose="02040602050505020304" pitchFamily="18" charset="0"/>
            </a:endParaRPr>
          </a:p>
          <a:p>
            <a:pPr algn="just">
              <a:lnSpc>
                <a:spcPct val="100000"/>
              </a:lnSpc>
            </a:pPr>
            <a:r>
              <a:rPr lang="sr-Latn-ME" sz="1900" b="1" u="sng" dirty="0">
                <a:solidFill>
                  <a:srgbClr val="FF5050"/>
                </a:solidFill>
                <a:effectLst>
                  <a:outerShdw blurRad="38100" dist="38100" dir="2700000" algn="tl">
                    <a:srgbClr val="000000">
                      <a:alpha val="43137"/>
                    </a:srgbClr>
                  </a:outerShdw>
                </a:effectLst>
                <a:latin typeface="Lucida Fax" panose="02060602050505020204" pitchFamily="18" charset="0"/>
              </a:rPr>
              <a:t>Adresati - obaveznici</a:t>
            </a:r>
            <a:r>
              <a:rPr lang="sr-Latn-ME" sz="1900" b="1" dirty="0">
                <a:solidFill>
                  <a:srgbClr val="FF5050"/>
                </a:solidFill>
                <a:effectLst>
                  <a:outerShdw blurRad="38100" dist="38100" dir="2700000" algn="tl">
                    <a:srgbClr val="000000">
                      <a:alpha val="43137"/>
                    </a:srgbClr>
                  </a:outerShdw>
                </a:effectLst>
                <a:latin typeface="Lucida Fax" panose="02060602050505020204" pitchFamily="18" charset="0"/>
              </a:rPr>
              <a:t> </a:t>
            </a:r>
            <a:r>
              <a:rPr lang="sr-Latn-ME" sz="1900" b="1" dirty="0">
                <a:effectLst>
                  <a:outerShdw blurRad="38100" dist="38100" dir="2700000" algn="tl">
                    <a:srgbClr val="000000">
                      <a:alpha val="43137"/>
                    </a:srgbClr>
                  </a:outerShdw>
                </a:effectLst>
                <a:latin typeface="Lucida Fax" panose="02060602050505020204" pitchFamily="18" charset="0"/>
              </a:rPr>
              <a:t>u kontekstu prava koja se pojedincima garantuju inicijalno primarnim, a kasnije i sekundarnim komunitarnim/unijskim pravom su država i drugi nosioci javnih </a:t>
            </a:r>
            <a:r>
              <a:rPr lang="sr-Latn-ME" sz="1900" b="1" dirty="0" smtClean="0">
                <a:effectLst>
                  <a:outerShdw blurRad="38100" dist="38100" dir="2700000" algn="tl">
                    <a:srgbClr val="000000">
                      <a:alpha val="43137"/>
                    </a:srgbClr>
                  </a:outerShdw>
                </a:effectLst>
                <a:latin typeface="Lucida Fax" panose="02060602050505020204" pitchFamily="18" charset="0"/>
              </a:rPr>
              <a:t>ovlašćenj</a:t>
            </a:r>
            <a:r>
              <a:rPr lang="en-US" sz="1900" b="1" dirty="0" smtClean="0">
                <a:effectLst>
                  <a:outerShdw blurRad="38100" dist="38100" dir="2700000" algn="tl">
                    <a:srgbClr val="000000">
                      <a:alpha val="43137"/>
                    </a:srgbClr>
                  </a:outerShdw>
                </a:effectLst>
                <a:latin typeface="Lucida Fax" panose="02060602050505020204" pitchFamily="18" charset="0"/>
              </a:rPr>
              <a:t>a (</a:t>
            </a:r>
            <a:r>
              <a:rPr lang="en-US" sz="1900" b="1" dirty="0" err="1" smtClean="0">
                <a:effectLst>
                  <a:outerShdw blurRad="38100" dist="38100" dir="2700000" algn="tl">
                    <a:srgbClr val="000000">
                      <a:alpha val="43137"/>
                    </a:srgbClr>
                  </a:outerShdw>
                </a:effectLst>
                <a:latin typeface="Lucida Fax" panose="02060602050505020204" pitchFamily="18" charset="0"/>
              </a:rPr>
              <a:t>tek</a:t>
            </a:r>
            <a:r>
              <a:rPr lang="en-US" sz="1900" b="1" dirty="0" smtClean="0">
                <a:effectLst>
                  <a:outerShdw blurRad="38100" dist="38100" dir="2700000" algn="tl">
                    <a:srgbClr val="000000">
                      <a:alpha val="43137"/>
                    </a:srgbClr>
                  </a:outerShdw>
                </a:effectLst>
                <a:latin typeface="Lucida Fax" panose="02060602050505020204" pitchFamily="18" charset="0"/>
              </a:rPr>
              <a:t> </a:t>
            </a:r>
            <a:r>
              <a:rPr lang="en-GB" sz="1900" b="1" dirty="0" err="1" smtClean="0">
                <a:effectLst>
                  <a:outerShdw blurRad="38100" dist="38100" dir="2700000" algn="tl">
                    <a:srgbClr val="000000">
                      <a:alpha val="43137"/>
                    </a:srgbClr>
                  </a:outerShdw>
                </a:effectLst>
                <a:latin typeface="Lucida Fax" panose="02060602050505020204" pitchFamily="18" charset="0"/>
              </a:rPr>
              <a:t>kasnije</a:t>
            </a:r>
            <a:r>
              <a:rPr lang="en-GB" sz="1900" b="1" dirty="0" smtClean="0">
                <a:effectLst>
                  <a:outerShdw blurRad="38100" dist="38100" dir="2700000" algn="tl">
                    <a:srgbClr val="000000">
                      <a:alpha val="43137"/>
                    </a:srgbClr>
                  </a:outerShdw>
                </a:effectLst>
                <a:latin typeface="Lucida Fax" panose="02060602050505020204" pitchFamily="18" charset="0"/>
              </a:rPr>
              <a:t> </a:t>
            </a:r>
            <a:r>
              <a:rPr lang="en-GB" sz="1900" b="1" dirty="0" err="1" smtClean="0">
                <a:effectLst>
                  <a:outerShdw blurRad="38100" dist="38100" dir="2700000" algn="tl">
                    <a:srgbClr val="000000">
                      <a:alpha val="43137"/>
                    </a:srgbClr>
                  </a:outerShdw>
                </a:effectLst>
                <a:latin typeface="Lucida Fax" panose="02060602050505020204" pitchFamily="18" charset="0"/>
              </a:rPr>
              <a:t>i</a:t>
            </a:r>
            <a:r>
              <a:rPr lang="sr-Latn-ME" sz="1900" b="1" dirty="0" smtClean="0">
                <a:effectLst>
                  <a:outerShdw blurRad="38100" dist="38100" dir="2700000" algn="tl">
                    <a:srgbClr val="000000">
                      <a:alpha val="43137"/>
                    </a:srgbClr>
                  </a:outerShdw>
                </a:effectLst>
                <a:latin typeface="Lucida Fax" panose="02060602050505020204" pitchFamily="18" charset="0"/>
              </a:rPr>
              <a:t> privatn</a:t>
            </a:r>
            <a:r>
              <a:rPr lang="en-GB" sz="1900" b="1" dirty="0" err="1" smtClean="0">
                <a:effectLst>
                  <a:outerShdw blurRad="38100" dist="38100" dir="2700000" algn="tl">
                    <a:srgbClr val="000000">
                      <a:alpha val="43137"/>
                    </a:srgbClr>
                  </a:outerShdw>
                </a:effectLst>
                <a:latin typeface="Lucida Fax" panose="02060602050505020204" pitchFamily="18" charset="0"/>
              </a:rPr>
              <a:t>i</a:t>
            </a:r>
            <a:r>
              <a:rPr lang="en-GB" sz="1900" b="1" dirty="0" smtClean="0">
                <a:effectLst>
                  <a:outerShdw blurRad="38100" dist="38100" dir="2700000" algn="tl">
                    <a:srgbClr val="000000">
                      <a:alpha val="43137"/>
                    </a:srgbClr>
                  </a:outerShdw>
                </a:effectLst>
                <a:latin typeface="Lucida Fax" panose="02060602050505020204" pitchFamily="18" charset="0"/>
              </a:rPr>
              <a:t> </a:t>
            </a:r>
            <a:r>
              <a:rPr lang="sr-Latn-ME" sz="1900" b="1" dirty="0" smtClean="0">
                <a:effectLst>
                  <a:outerShdw blurRad="38100" dist="38100" dir="2700000" algn="tl">
                    <a:srgbClr val="000000">
                      <a:alpha val="43137"/>
                    </a:srgbClr>
                  </a:outerShdw>
                </a:effectLst>
                <a:latin typeface="Lucida Fax" panose="02060602050505020204" pitchFamily="18" charset="0"/>
              </a:rPr>
              <a:t>pravni subjekti</a:t>
            </a:r>
            <a:r>
              <a:rPr lang="en-GB" sz="1900" b="1" dirty="0">
                <a:effectLst>
                  <a:outerShdw blurRad="38100" dist="38100" dir="2700000" algn="tl">
                    <a:srgbClr val="000000">
                      <a:alpha val="43137"/>
                    </a:srgbClr>
                  </a:outerShdw>
                </a:effectLst>
                <a:latin typeface="Lucida Fax" panose="02060602050505020204" pitchFamily="18" charset="0"/>
              </a:rPr>
              <a:t>)</a:t>
            </a:r>
            <a:endParaRPr lang="sr-Latn-ME" b="1" dirty="0">
              <a:effectLst/>
              <a:latin typeface="Lucida Fax" panose="02060602050505020204" pitchFamily="18" charset="0"/>
            </a:endParaRPr>
          </a:p>
        </p:txBody>
      </p:sp>
    </p:spTree>
    <p:extLst>
      <p:ext uri="{BB962C8B-B14F-4D97-AF65-F5344CB8AC3E}">
        <p14:creationId xmlns:p14="http://schemas.microsoft.com/office/powerpoint/2010/main" val="26798236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476672"/>
            <a:ext cx="12025336" cy="1080120"/>
          </a:xfrm>
        </p:spPr>
        <p:txBody>
          <a:bodyPr>
            <a:noAutofit/>
          </a:bodyPr>
          <a:lstStyle/>
          <a:p>
            <a:r>
              <a:rPr lang="sr-Latn-ME" sz="2900" dirty="0">
                <a:latin typeface="Lucida Fax" panose="02060602050505020204" pitchFamily="18" charset="0"/>
              </a:rPr>
              <a:t>Neposredno dejstvo Prava EU (u KontekstU osnovih sloboda unutrašnjeg tržišta): </a:t>
            </a:r>
            <a:r>
              <a:rPr lang="sr-Latn-ME" sz="2900" i="1" dirty="0">
                <a:solidFill>
                  <a:srgbClr val="FF5050"/>
                </a:solidFill>
                <a:latin typeface="Lucida Fax" panose="02060602050505020204" pitchFamily="18" charset="0"/>
              </a:rPr>
              <a:t>Van Gend </a:t>
            </a:r>
            <a:r>
              <a:rPr lang="sr-Latn-ME" sz="2400" i="1" dirty="0">
                <a:solidFill>
                  <a:srgbClr val="FF5050"/>
                </a:solidFill>
                <a:latin typeface="Lucida Fax" panose="02060602050505020204" pitchFamily="18" charset="0"/>
              </a:rPr>
              <a:t>en</a:t>
            </a:r>
            <a:r>
              <a:rPr lang="sr-Latn-ME" sz="2900" i="1" dirty="0">
                <a:solidFill>
                  <a:srgbClr val="FF5050"/>
                </a:solidFill>
                <a:latin typeface="Lucida Fax" panose="02060602050505020204" pitchFamily="18" charset="0"/>
              </a:rPr>
              <a:t> LOOS </a:t>
            </a:r>
            <a:endParaRPr lang="en-US" sz="2900" i="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47328" y="1988840"/>
            <a:ext cx="12025336" cy="4869160"/>
          </a:xfrm>
        </p:spPr>
        <p:txBody>
          <a:bodyPr>
            <a:noAutofit/>
          </a:bodyPr>
          <a:lstStyle/>
          <a:p>
            <a:pPr algn="just">
              <a:lnSpc>
                <a:spcPct val="100000"/>
              </a:lnSpc>
            </a:pPr>
            <a:r>
              <a:rPr lang="sr-Latn-ME" sz="1800" b="1" dirty="0">
                <a:latin typeface="Lucida Fax" panose="02060602050505020204" pitchFamily="18" charset="0"/>
              </a:rPr>
              <a:t>U slučaju </a:t>
            </a:r>
            <a:r>
              <a:rPr lang="sr-Latn-ME" sz="1800" i="1" dirty="0">
                <a:latin typeface="Lucida Fax" panose="02060602050505020204" pitchFamily="18" charset="0"/>
              </a:rPr>
              <a:t>Van Gend en Loos</a:t>
            </a:r>
            <a:r>
              <a:rPr lang="sr-Latn-ME" sz="1800" b="1" dirty="0">
                <a:latin typeface="Lucida Fax" panose="02060602050505020204" pitchFamily="18" charset="0"/>
              </a:rPr>
              <a:t>, Sud pravde je utvrdio </a:t>
            </a:r>
            <a:r>
              <a:rPr lang="sr-Latn-ME" sz="1800" b="1" u="sng" dirty="0" smtClean="0">
                <a:latin typeface="Lucida Fax" panose="02060602050505020204" pitchFamily="18" charset="0"/>
              </a:rPr>
              <a:t>USLOVE POD KOJIMA ODREDBA KOMUNITARNOG PRAVA IMA NEPOSREDNO DEJSTVO</a:t>
            </a:r>
            <a:r>
              <a:rPr lang="sr-Latn-ME" sz="1800" b="1" dirty="0" smtClean="0">
                <a:latin typeface="Lucida Fax" panose="02060602050505020204" pitchFamily="18" charset="0"/>
              </a:rPr>
              <a:t> (</a:t>
            </a:r>
            <a:r>
              <a:rPr lang="sr-Latn-ME" sz="1800" dirty="0">
                <a:latin typeface="Lucida Fax" panose="02060602050505020204" pitchFamily="18" charset="0"/>
              </a:rPr>
              <a:t>i.e. mogućnost neposrednog pozivanja na istu od strane građana EU i zaštite pred nacionalnim sudovima</a:t>
            </a:r>
            <a:r>
              <a:rPr lang="sr-Latn-ME" sz="1800" b="1" dirty="0">
                <a:latin typeface="Lucida Fax" panose="02060602050505020204" pitchFamily="18" charset="0"/>
              </a:rPr>
              <a:t>), uvodeći </a:t>
            </a:r>
            <a:r>
              <a:rPr lang="sr-Latn-ME" sz="1800" b="1" dirty="0">
                <a:solidFill>
                  <a:srgbClr val="FF5050"/>
                </a:solidFill>
                <a:latin typeface="Lucida Fax" panose="02060602050505020204" pitchFamily="18" charset="0"/>
              </a:rPr>
              <a:t>„Van Gend en Loos test“</a:t>
            </a:r>
            <a:r>
              <a:rPr lang="sr-Latn-ME" sz="1800" b="1" dirty="0">
                <a:latin typeface="Lucida Fax" panose="02060602050505020204" pitchFamily="18" charset="0"/>
              </a:rPr>
              <a:t>. </a:t>
            </a:r>
          </a:p>
          <a:p>
            <a:pPr algn="just">
              <a:lnSpc>
                <a:spcPct val="100000"/>
              </a:lnSpc>
            </a:pPr>
            <a:r>
              <a:rPr lang="sr-Latn-ME" sz="1800" b="1" dirty="0">
                <a:latin typeface="Lucida Fax" panose="02060602050505020204" pitchFamily="18" charset="0"/>
              </a:rPr>
              <a:t>Konkretno, Sud pravde iznosi stanovište da </a:t>
            </a:r>
            <a:r>
              <a:rPr lang="sr-Latn-ME" sz="1800" b="1" u="sng" dirty="0">
                <a:latin typeface="Lucida Fax" panose="02060602050505020204" pitchFamily="18" charset="0"/>
              </a:rPr>
              <a:t>član 12. Rimskog ugovora</a:t>
            </a:r>
            <a:r>
              <a:rPr lang="sr-Latn-ME" sz="1800" b="1" dirty="0">
                <a:latin typeface="Lucida Fax" panose="02060602050505020204" pitchFamily="18" charset="0"/>
              </a:rPr>
              <a:t> daje pojedincima (fizičkim i pravnim licima) iz država članica EEZ pravo koje mogu neposredno ostvariti pred nacionalnim sudovima. Razlog tome je što je riječ o </a:t>
            </a:r>
            <a:r>
              <a:rPr lang="en-GB" sz="1800" b="1" dirty="0" smtClean="0">
                <a:latin typeface="Lucida Fax" panose="02060602050505020204" pitchFamily="18" charset="0"/>
              </a:rPr>
              <a:t>“</a:t>
            </a:r>
            <a:r>
              <a:rPr lang="sr-Latn-ME" sz="1800" b="1" dirty="0" smtClean="0">
                <a:latin typeface="Lucida Fax" panose="02060602050505020204" pitchFamily="18" charset="0"/>
              </a:rPr>
              <a:t>pravilu </a:t>
            </a:r>
            <a:r>
              <a:rPr lang="sr-Latn-ME" sz="1800" b="1" dirty="0">
                <a:latin typeface="Lucida Fax" panose="02060602050505020204" pitchFamily="18" charset="0"/>
              </a:rPr>
              <a:t>koje sadrži jasnu, bezuslovnu zabranu, koja nije pozitivna već negativna obaveza neopterećena rezervom država potpisnica stavljenih u pogledu njegove primjene na sam </a:t>
            </a:r>
            <a:r>
              <a:rPr lang="sr-Latn-ME" sz="1800" b="1" dirty="0" smtClean="0">
                <a:latin typeface="Lucida Fax" panose="02060602050505020204" pitchFamily="18" charset="0"/>
              </a:rPr>
              <a:t>ugovor</a:t>
            </a:r>
            <a:r>
              <a:rPr lang="en-GB" sz="1800" b="1" dirty="0" smtClean="0">
                <a:latin typeface="Lucida Fax" panose="02060602050505020204" pitchFamily="18" charset="0"/>
              </a:rPr>
              <a:t>”</a:t>
            </a:r>
            <a:r>
              <a:rPr lang="sr-Latn-ME" sz="1800" b="1" dirty="0" smtClean="0">
                <a:latin typeface="Lucida Fax" panose="02060602050505020204" pitchFamily="18" charset="0"/>
              </a:rPr>
              <a:t>. </a:t>
            </a:r>
            <a:endParaRPr lang="sr-Latn-ME" sz="1800" b="1" dirty="0">
              <a:latin typeface="Lucida Fax" panose="02060602050505020204" pitchFamily="18" charset="0"/>
            </a:endParaRPr>
          </a:p>
          <a:p>
            <a:pPr algn="just">
              <a:lnSpc>
                <a:spcPct val="100000"/>
              </a:lnSpc>
            </a:pPr>
            <a:r>
              <a:rPr lang="sr-Latn-ME" sz="1800" b="1" dirty="0">
                <a:latin typeface="Lucida Fax" panose="02060602050505020204" pitchFamily="18" charset="0"/>
              </a:rPr>
              <a:t>Danas, nakon decenija modeliranja u praksi Suda pravde Van Gend en Loos test podrazumijeva da norma unijskog prava može imati neposredno dejstvo ako je:</a:t>
            </a:r>
          </a:p>
          <a:p>
            <a:pPr marL="457178" indent="-457178" algn="just">
              <a:lnSpc>
                <a:spcPct val="100000"/>
              </a:lnSpc>
              <a:buFont typeface="+mj-lt"/>
              <a:buAutoNum type="arabicParenR"/>
            </a:pPr>
            <a:r>
              <a:rPr lang="sr-Latn-ME" b="1" dirty="0">
                <a:solidFill>
                  <a:srgbClr val="FF5050"/>
                </a:solidFill>
                <a:effectLst/>
                <a:latin typeface="Lucida Fax" panose="02060602050505020204" pitchFamily="18" charset="0"/>
              </a:rPr>
              <a:t>Dovoljno jasna; </a:t>
            </a:r>
          </a:p>
          <a:p>
            <a:pPr marL="457178" indent="-457178" algn="just">
              <a:lnSpc>
                <a:spcPct val="100000"/>
              </a:lnSpc>
              <a:buFont typeface="+mj-lt"/>
              <a:buAutoNum type="arabicParenR"/>
            </a:pPr>
            <a:r>
              <a:rPr lang="sr-Latn-ME" b="1" dirty="0">
                <a:solidFill>
                  <a:srgbClr val="FF5050"/>
                </a:solidFill>
                <a:effectLst/>
                <a:latin typeface="Lucida Fax" panose="02060602050505020204" pitchFamily="18" charset="0"/>
              </a:rPr>
              <a:t>Precizna </a:t>
            </a:r>
            <a:r>
              <a:rPr lang="sr-Latn-ME" sz="1800" dirty="0">
                <a:solidFill>
                  <a:srgbClr val="FF5050"/>
                </a:solidFill>
                <a:effectLst/>
                <a:latin typeface="Lucida Fax" panose="02060602050505020204" pitchFamily="18" charset="0"/>
              </a:rPr>
              <a:t>(</a:t>
            </a:r>
            <a:r>
              <a:rPr lang="sr-Latn-ME" sz="1900" dirty="0">
                <a:solidFill>
                  <a:srgbClr val="FF5050"/>
                </a:solidFill>
                <a:effectLst/>
                <a:latin typeface="Lucida Fax" panose="02060602050505020204" pitchFamily="18" charset="0"/>
              </a:rPr>
              <a:t>u smislu mogućnosti primjene od strane nadležnog nacionalnog suda)</a:t>
            </a:r>
            <a:r>
              <a:rPr lang="sr-Latn-ME" sz="1900" b="1" dirty="0">
                <a:solidFill>
                  <a:srgbClr val="FF5050"/>
                </a:solidFill>
                <a:effectLst/>
                <a:latin typeface="Lucida Fax" panose="02060602050505020204" pitchFamily="18" charset="0"/>
              </a:rPr>
              <a:t>;</a:t>
            </a:r>
          </a:p>
          <a:p>
            <a:pPr marL="457178" indent="-457178" algn="just">
              <a:lnSpc>
                <a:spcPct val="100000"/>
              </a:lnSpc>
              <a:buFont typeface="+mj-lt"/>
              <a:buAutoNum type="arabicParenR"/>
            </a:pPr>
            <a:r>
              <a:rPr lang="sr-Latn-ME" b="1" dirty="0">
                <a:solidFill>
                  <a:srgbClr val="FF5050"/>
                </a:solidFill>
                <a:effectLst/>
                <a:latin typeface="Lucida Fax" panose="02060602050505020204" pitchFamily="18" charset="0"/>
              </a:rPr>
              <a:t>Bezuslovna.</a:t>
            </a:r>
          </a:p>
          <a:p>
            <a:pPr marL="0" indent="0" algn="just">
              <a:lnSpc>
                <a:spcPct val="100000"/>
              </a:lnSpc>
              <a:buNone/>
            </a:pPr>
            <a:r>
              <a:rPr lang="sr-Latn-ME" sz="1800" b="1" dirty="0">
                <a:solidFill>
                  <a:srgbClr val="FFFF99"/>
                </a:solidFill>
                <a:latin typeface="Lucida Fax" panose="02060602050505020204" pitchFamily="18" charset="0"/>
              </a:rPr>
              <a:t>Načelo supremacije prava EU </a:t>
            </a:r>
            <a:r>
              <a:rPr lang="sr-Latn-ME" sz="1800" b="1" dirty="0">
                <a:latin typeface="Lucida Fax" panose="02060602050505020204" pitchFamily="18" charset="0"/>
              </a:rPr>
              <a:t>(</a:t>
            </a:r>
            <a:r>
              <a:rPr lang="sr-Latn-ME" sz="1800" b="1" i="1" dirty="0">
                <a:latin typeface="Lucida Fax" panose="02060602050505020204" pitchFamily="18" charset="0"/>
              </a:rPr>
              <a:t>Costa v E.N.E.L.  </a:t>
            </a:r>
            <a:r>
              <a:rPr lang="sr-Latn-ME" sz="1800" b="1" dirty="0">
                <a:latin typeface="Lucida Fax" panose="02060602050505020204" pitchFamily="18" charset="0"/>
              </a:rPr>
              <a:t>6/64) – značaj u kontekstu neposrednog dejstva </a:t>
            </a:r>
            <a:r>
              <a:rPr lang="sr-Latn-ME" sz="1800" b="1" spc="-151" dirty="0" smtClean="0">
                <a:solidFill>
                  <a:srgbClr val="FFFF99"/>
                </a:solidFill>
                <a:latin typeface="Lucida Fax" panose="02060602050505020204" pitchFamily="18" charset="0"/>
              </a:rPr>
              <a:t>(?)</a:t>
            </a:r>
            <a:endParaRPr lang="sr-Latn-ME" sz="1800" b="1" spc="-151" dirty="0">
              <a:solidFill>
                <a:srgbClr val="FFFF99"/>
              </a:solidFill>
              <a:latin typeface="Lucida Fax" panose="02060602050505020204" pitchFamily="18" charset="0"/>
            </a:endParaRPr>
          </a:p>
        </p:txBody>
      </p:sp>
    </p:spTree>
    <p:extLst>
      <p:ext uri="{BB962C8B-B14F-4D97-AF65-F5344CB8AC3E}">
        <p14:creationId xmlns:p14="http://schemas.microsoft.com/office/powerpoint/2010/main" val="19750093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548680"/>
            <a:ext cx="12025336" cy="936104"/>
          </a:xfrm>
        </p:spPr>
        <p:txBody>
          <a:bodyPr>
            <a:noAutofit/>
          </a:bodyPr>
          <a:lstStyle/>
          <a:p>
            <a:r>
              <a:rPr lang="sr-Latn-ME" dirty="0">
                <a:latin typeface="Lucida Fax" panose="02060602050505020204" pitchFamily="18" charset="0"/>
              </a:rPr>
              <a:t>Neposredno dejstvo Prava EU </a:t>
            </a:r>
            <a:r>
              <a:rPr lang="sr-Latn-ME" sz="2900" dirty="0">
                <a:latin typeface="Lucida Fax" panose="02060602050505020204" pitchFamily="18" charset="0"/>
              </a:rPr>
              <a:t/>
            </a:r>
            <a:br>
              <a:rPr lang="sr-Latn-ME" sz="2900" dirty="0">
                <a:latin typeface="Lucida Fax" panose="02060602050505020204" pitchFamily="18" charset="0"/>
              </a:rPr>
            </a:br>
            <a:r>
              <a:rPr lang="sr-Latn-ME" sz="2900" dirty="0">
                <a:latin typeface="Lucida Fax" panose="02060602050505020204" pitchFamily="18" charset="0"/>
              </a:rPr>
              <a:t>- Vertikalno i horizontalno neposredno dejstvo - </a:t>
            </a:r>
            <a:endParaRPr lang="en-US" sz="2900" i="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47328" y="1844824"/>
            <a:ext cx="12025336" cy="5373216"/>
          </a:xfrm>
        </p:spPr>
        <p:txBody>
          <a:bodyPr>
            <a:noAutofit/>
          </a:bodyPr>
          <a:lstStyle/>
          <a:p>
            <a:pPr marL="0" indent="0" algn="just">
              <a:buNone/>
            </a:pPr>
            <a:r>
              <a:rPr lang="sr-Latn-ME" b="1" i="1" dirty="0">
                <a:solidFill>
                  <a:srgbClr val="FF5050"/>
                </a:solidFill>
                <a:latin typeface="Lucida Fax" panose="02060602050505020204" pitchFamily="18" charset="0"/>
              </a:rPr>
              <a:t>DEFRENNE V SABENA </a:t>
            </a:r>
            <a:r>
              <a:rPr lang="sr-Latn-ME" b="1" dirty="0">
                <a:solidFill>
                  <a:srgbClr val="FF5050"/>
                </a:solidFill>
                <a:latin typeface="Lucida Fax" panose="02060602050505020204" pitchFamily="18" charset="0"/>
              </a:rPr>
              <a:t>43/75</a:t>
            </a:r>
            <a:r>
              <a:rPr lang="sr-Latn-ME" sz="1800" b="1" dirty="0">
                <a:solidFill>
                  <a:srgbClr val="FF5050"/>
                </a:solidFill>
                <a:latin typeface="Lucida Fax" panose="02060602050505020204" pitchFamily="18" charset="0"/>
              </a:rPr>
              <a:t> </a:t>
            </a:r>
            <a:r>
              <a:rPr lang="sr-Latn-ME" sz="1600" b="1" dirty="0">
                <a:latin typeface="Lucida Fax" panose="02060602050505020204" pitchFamily="18" charset="0"/>
              </a:rPr>
              <a:t>(</a:t>
            </a:r>
            <a:r>
              <a:rPr lang="sr-Latn-ME" sz="1600" b="1" dirty="0">
                <a:solidFill>
                  <a:srgbClr val="FFC000"/>
                </a:solidFill>
                <a:latin typeface="Lucida Fax" panose="02060602050505020204" pitchFamily="18" charset="0"/>
              </a:rPr>
              <a:t>neposredno dejstvo prava EU na privatnopravne odnose</a:t>
            </a:r>
            <a:r>
              <a:rPr lang="sr-Latn-ME" sz="1600" b="1" dirty="0">
                <a:latin typeface="Lucida Fax" panose="02060602050505020204" pitchFamily="18" charset="0"/>
              </a:rPr>
              <a:t>)</a:t>
            </a:r>
          </a:p>
          <a:p>
            <a:pPr algn="just">
              <a:lnSpc>
                <a:spcPct val="100000"/>
              </a:lnSpc>
            </a:pPr>
            <a:r>
              <a:rPr lang="sr-Latn-ME" sz="1800" b="1" dirty="0">
                <a:solidFill>
                  <a:srgbClr val="FFFF99"/>
                </a:solidFill>
                <a:latin typeface="Lucida Fax" panose="02060602050505020204" pitchFamily="18" charset="0"/>
              </a:rPr>
              <a:t>Meritum spora </a:t>
            </a:r>
            <a:r>
              <a:rPr lang="sr-Latn-ME" sz="1800" b="1" dirty="0">
                <a:latin typeface="Lucida Fax" panose="02060602050505020204" pitchFamily="18" charset="0"/>
              </a:rPr>
              <a:t>pred belgijskim sudovima: Gdj. </a:t>
            </a:r>
            <a:r>
              <a:rPr lang="sr-Latn-ME" sz="1800" b="1" i="1" dirty="0">
                <a:latin typeface="Lucida Fax" panose="02060602050505020204" pitchFamily="18" charset="0"/>
              </a:rPr>
              <a:t>Defrenne</a:t>
            </a:r>
            <a:r>
              <a:rPr lang="sr-Latn-ME" sz="1800" b="1" dirty="0">
                <a:latin typeface="Lucida Fax" panose="02060602050505020204" pitchFamily="18" charset="0"/>
              </a:rPr>
              <a:t>, članici kabinskog osoblja u avioprevozniku „Sabena“, navršavanjem 40 god. života (1968 g.), </a:t>
            </a:r>
            <a:r>
              <a:rPr lang="sr-Latn-ME" sz="1800" b="1" i="1" dirty="0">
                <a:latin typeface="Lucida Fax" panose="02060602050505020204" pitchFamily="18" charset="0"/>
              </a:rPr>
              <a:t>ex contractu </a:t>
            </a:r>
            <a:r>
              <a:rPr lang="sr-Latn-ME" sz="1800" b="1" dirty="0">
                <a:effectLst>
                  <a:outerShdw blurRad="38100" dist="38100" dir="2700000" algn="tl">
                    <a:srgbClr val="000000">
                      <a:alpha val="43137"/>
                    </a:srgbClr>
                  </a:outerShdw>
                </a:effectLst>
                <a:latin typeface="Lucida Fax" panose="02060602050505020204" pitchFamily="18" charset="0"/>
              </a:rPr>
              <a:t>prestaje radni </a:t>
            </a:r>
            <a:r>
              <a:rPr lang="sr-Latn-ME" sz="1800" b="1" dirty="0">
                <a:latin typeface="Lucida Fax" panose="02060602050505020204" pitchFamily="18" charset="0"/>
              </a:rPr>
              <a:t>odnos (</a:t>
            </a:r>
            <a:r>
              <a:rPr lang="sr-Latn-ME" sz="1800" dirty="0">
                <a:latin typeface="Lucida Fax" panose="02060602050505020204" pitchFamily="18" charset="0"/>
              </a:rPr>
              <a:t>tada</a:t>
            </a:r>
            <a:r>
              <a:rPr lang="sr-Latn-ME" sz="1800" b="1" dirty="0">
                <a:latin typeface="Lucida Fax" panose="02060602050505020204" pitchFamily="18" charset="0"/>
              </a:rPr>
              <a:t> </a:t>
            </a:r>
            <a:r>
              <a:rPr lang="sr-Latn-ME" sz="1800" dirty="0">
                <a:latin typeface="Lucida Fax" panose="02060602050505020204" pitchFamily="18" charset="0"/>
              </a:rPr>
              <a:t>standardna klauzula u ugovoru o radu </a:t>
            </a:r>
            <a:r>
              <a:rPr lang="sr-Latn-ME" sz="1800" b="1" u="sng" dirty="0">
                <a:solidFill>
                  <a:schemeClr val="tx1">
                    <a:lumMod val="95000"/>
                  </a:schemeClr>
                </a:solidFill>
                <a:latin typeface="Lucida Fax" panose="02060602050505020204" pitchFamily="18" charset="0"/>
              </a:rPr>
              <a:t>za žene</a:t>
            </a:r>
            <a:r>
              <a:rPr lang="sr-Latn-ME" sz="1800" b="1" dirty="0">
                <a:solidFill>
                  <a:schemeClr val="tx1">
                    <a:lumMod val="95000"/>
                  </a:schemeClr>
                </a:solidFill>
                <a:latin typeface="Lucida Fax" panose="02060602050505020204" pitchFamily="18" charset="0"/>
              </a:rPr>
              <a:t> </a:t>
            </a:r>
            <a:r>
              <a:rPr lang="sr-Latn-ME" sz="1800" dirty="0">
                <a:latin typeface="Lucida Fax" panose="02060602050505020204" pitchFamily="18" charset="0"/>
              </a:rPr>
              <a:t>članove kabinskog osoblja ovog avioprevoznika je bila da im radni odnos, uz otpremninu, prestaje na dan kada navrše 40 godina)</a:t>
            </a:r>
            <a:r>
              <a:rPr lang="sr-Latn-ME" sz="1800" b="1" dirty="0">
                <a:latin typeface="Lucida Fax" panose="02060602050505020204" pitchFamily="18" charset="0"/>
              </a:rPr>
              <a:t>. </a:t>
            </a:r>
          </a:p>
          <a:p>
            <a:pPr algn="just">
              <a:lnSpc>
                <a:spcPct val="100000"/>
              </a:lnSpc>
            </a:pPr>
            <a:r>
              <a:rPr lang="sr-Latn-ME" sz="1800" b="1" dirty="0">
                <a:latin typeface="Lucida Fax" panose="02060602050505020204" pitchFamily="18" charset="0"/>
              </a:rPr>
              <a:t>U odgovoru na zahtjev za tumačenje člana 119. Rimskog ugovora (</a:t>
            </a:r>
            <a:r>
              <a:rPr lang="sr-Latn-ME" sz="1800" dirty="0">
                <a:latin typeface="Lucida Fax" panose="02060602050505020204" pitchFamily="18" charset="0"/>
              </a:rPr>
              <a:t>čl. 157. UFEU – princip jednakih zarada za muškarce i žene</a:t>
            </a:r>
            <a:r>
              <a:rPr lang="sr-Latn-ME" sz="1800" b="1" dirty="0">
                <a:latin typeface="Lucida Fax" panose="02060602050505020204" pitchFamily="18" charset="0"/>
              </a:rPr>
              <a:t>), Sud pravde ističe: </a:t>
            </a:r>
          </a:p>
          <a:p>
            <a:pPr algn="just">
              <a:lnSpc>
                <a:spcPct val="100000"/>
              </a:lnSpc>
            </a:pPr>
            <a:r>
              <a:rPr lang="sr-Latn-CS" b="1" dirty="0">
                <a:solidFill>
                  <a:srgbClr val="FFFF99"/>
                </a:solidFill>
                <a:effectLst>
                  <a:outerShdw blurRad="38100" dist="38100" dir="2700000" algn="tl">
                    <a:srgbClr val="000000">
                      <a:alpha val="43137"/>
                    </a:srgbClr>
                  </a:outerShdw>
                </a:effectLst>
                <a:latin typeface="Lucida Fax" panose="02060602050505020204" pitchFamily="18" charset="0"/>
                <a:ea typeface="Calibri" panose="020F0502020204030204" pitchFamily="34" charset="0"/>
                <a:cs typeface="Times New Roman" panose="02020603050405020304" pitchFamily="18" charset="0"/>
              </a:rPr>
              <a:t>„</a:t>
            </a:r>
            <a:r>
              <a:rPr lang="sr-Latn-CS" sz="1800" b="1" dirty="0">
                <a:solidFill>
                  <a:srgbClr val="FFFF00"/>
                </a:solidFill>
                <a:effectLst>
                  <a:outerShdw blurRad="38100" dist="38100" dir="2700000" algn="tl">
                    <a:srgbClr val="000000">
                      <a:alpha val="43137"/>
                    </a:srgbClr>
                  </a:outerShdw>
                </a:effectLst>
                <a:latin typeface="Lucida Bright" panose="02040602050505020304" pitchFamily="18" charset="0"/>
                <a:ea typeface="Calibri" panose="020F0502020204030204" pitchFamily="34" charset="0"/>
                <a:cs typeface="Times New Roman" panose="02020603050405020304" pitchFamily="18" charset="0"/>
              </a:rPr>
              <a:t>Zapravo, kako je član 119. imperativne prirode, zabrana diskriminacije između muškarca i žene se odnosi ne samo na aktivnosti nosilaca javnih ovlašćenja, </a:t>
            </a:r>
            <a:r>
              <a:rPr lang="sr-Latn-CS" b="1" u="sng" dirty="0">
                <a:solidFill>
                  <a:srgbClr val="FFFF00"/>
                </a:solidFill>
                <a:effectLst>
                  <a:outerShdw blurRad="38100" dist="38100" dir="2700000" algn="tl">
                    <a:srgbClr val="000000">
                      <a:alpha val="43137"/>
                    </a:srgbClr>
                  </a:outerShdw>
                </a:effectLst>
                <a:latin typeface="Lucida Bright" panose="02040602050505020304" pitchFamily="18" charset="0"/>
                <a:ea typeface="Calibri" panose="020F0502020204030204" pitchFamily="34" charset="0"/>
                <a:cs typeface="Times New Roman" panose="02020603050405020304" pitchFamily="18" charset="0"/>
              </a:rPr>
              <a:t>već se jednako tako odnosi na sve ugovore kojima se kolektivno uređuje plaćeni rad, kao i na ugovore između pojedinaca</a:t>
            </a:r>
            <a:r>
              <a:rPr lang="sr-Latn-CS" b="1" dirty="0">
                <a:solidFill>
                  <a:srgbClr val="FFFF00"/>
                </a:solidFill>
                <a:effectLst>
                  <a:outerShdw blurRad="38100" dist="38100" dir="2700000" algn="tl">
                    <a:srgbClr val="000000">
                      <a:alpha val="43137"/>
                    </a:srgbClr>
                  </a:outerShdw>
                </a:effectLst>
                <a:latin typeface="Lucida Bright" panose="02040602050505020304" pitchFamily="18" charset="0"/>
                <a:ea typeface="Calibri" panose="020F0502020204030204" pitchFamily="34" charset="0"/>
                <a:cs typeface="Times New Roman" panose="02020603050405020304" pitchFamily="18" charset="0"/>
              </a:rPr>
              <a:t>“</a:t>
            </a:r>
            <a:r>
              <a:rPr lang="sr-Latn-CS" sz="1800" b="1" dirty="0">
                <a:solidFill>
                  <a:srgbClr val="FFFF00"/>
                </a:solidFill>
                <a:effectLst>
                  <a:outerShdw blurRad="38100" dist="38100" dir="2700000" algn="tl">
                    <a:srgbClr val="000000">
                      <a:alpha val="43137"/>
                    </a:srgbClr>
                  </a:outerShdw>
                </a:effectLst>
                <a:latin typeface="Lucida Bright" panose="02040602050505020304" pitchFamily="18" charset="0"/>
                <a:ea typeface="Calibri" panose="020F0502020204030204" pitchFamily="34" charset="0"/>
                <a:cs typeface="Times New Roman" panose="02020603050405020304" pitchFamily="18" charset="0"/>
              </a:rPr>
              <a:t>. </a:t>
            </a:r>
          </a:p>
          <a:p>
            <a:pPr algn="just">
              <a:lnSpc>
                <a:spcPct val="100000"/>
              </a:lnSpc>
            </a:pPr>
            <a:r>
              <a:rPr lang="sr-Latn-ME" sz="1800" b="1" dirty="0">
                <a:latin typeface="Lucida Sans" panose="020B0602030504020204" pitchFamily="34" charset="0"/>
              </a:rPr>
              <a:t>Dakle, </a:t>
            </a:r>
            <a:r>
              <a:rPr lang="sr-Latn-ME" sz="1800" b="1" dirty="0" smtClean="0">
                <a:latin typeface="Lucida Sans" panose="020B0602030504020204" pitchFamily="34" charset="0"/>
              </a:rPr>
              <a:t>nevažno </a:t>
            </a:r>
            <a:r>
              <a:rPr lang="en-GB" sz="1800" b="1" dirty="0" smtClean="0">
                <a:latin typeface="Lucida Sans" panose="020B0602030504020204" pitchFamily="34" charset="0"/>
              </a:rPr>
              <a:t>je </a:t>
            </a:r>
            <a:r>
              <a:rPr lang="sr-Latn-ME" sz="1800" b="1" dirty="0" smtClean="0">
                <a:latin typeface="Lucida Sans" panose="020B0602030504020204" pitchFamily="34" charset="0"/>
              </a:rPr>
              <a:t>da </a:t>
            </a:r>
            <a:r>
              <a:rPr lang="sr-Latn-ME" sz="1800" b="1" dirty="0">
                <a:latin typeface="Lucida Sans" panose="020B0602030504020204" pitchFamily="34" charset="0"/>
              </a:rPr>
              <a:t>li </a:t>
            </a:r>
            <a:r>
              <a:rPr lang="sr-Latn-ME" sz="1800" b="1" dirty="0" smtClean="0">
                <a:latin typeface="Lucida Sans" panose="020B0602030504020204" pitchFamily="34" charset="0"/>
              </a:rPr>
              <a:t>instrument </a:t>
            </a:r>
            <a:r>
              <a:rPr lang="sr-Latn-ME" sz="1800" b="1" dirty="0">
                <a:latin typeface="Lucida Sans" panose="020B0602030504020204" pitchFamily="34" charset="0"/>
              </a:rPr>
              <a:t>diskriminacije po osnovu prava na jednaku zaradu za rad jednake vrijednosti predstavlja dio javnog (državnog) ili privatnog (autonomnog) prava. </a:t>
            </a:r>
          </a:p>
          <a:p>
            <a:pPr algn="just">
              <a:lnSpc>
                <a:spcPct val="100000"/>
              </a:lnSpc>
            </a:pPr>
            <a:r>
              <a:rPr lang="sr-Latn-ME" sz="1600" b="1" dirty="0" smtClean="0">
                <a:solidFill>
                  <a:srgbClr val="FF5050"/>
                </a:solidFill>
                <a:latin typeface="Lucida Fax" panose="02060602050505020204" pitchFamily="18" charset="0"/>
              </a:rPr>
              <a:t>TO JE ZNAČILO DA TUŽITELJKA PO OSNOVU ČLANA 119. RIMSKOG UGOVORA IMA PRAVA KOJE MOŽE DA OSTVARI NE SAMO U ODNOSU NA DRŽAVU </a:t>
            </a:r>
            <a:r>
              <a:rPr lang="sr-Latn-ME" sz="1600" b="1" dirty="0" smtClean="0">
                <a:latin typeface="Lucida Fax" panose="02060602050505020204" pitchFamily="18" charset="0"/>
              </a:rPr>
              <a:t>(</a:t>
            </a:r>
            <a:r>
              <a:rPr lang="sr-Latn-ME" sz="1600" dirty="0" smtClean="0">
                <a:latin typeface="Lucida Fax" panose="02060602050505020204" pitchFamily="18" charset="0"/>
              </a:rPr>
              <a:t>ŠTO JE U TOM TRENUTKU VEĆ BILO NESPORNO</a:t>
            </a:r>
            <a:r>
              <a:rPr lang="sr-Latn-ME" sz="1600" b="1" dirty="0" smtClean="0">
                <a:latin typeface="Lucida Fax" panose="02060602050505020204" pitchFamily="18" charset="0"/>
              </a:rPr>
              <a:t>) </a:t>
            </a:r>
            <a:r>
              <a:rPr lang="sr-Latn-ME" sz="1600" b="1" u="sng" dirty="0" smtClean="0">
                <a:solidFill>
                  <a:srgbClr val="FF5050"/>
                </a:solidFill>
                <a:latin typeface="Lucida Fax" panose="02060602050505020204" pitchFamily="18" charset="0"/>
              </a:rPr>
              <a:t>VEĆ I U ODNOSU NA BILO KOG SUBJEKTA PRIVATNOG PRAVA</a:t>
            </a:r>
            <a:r>
              <a:rPr lang="sr-Latn-ME" sz="1800" b="1" dirty="0" smtClean="0">
                <a:latin typeface="Lucida Fax" panose="02060602050505020204" pitchFamily="18" charset="0"/>
              </a:rPr>
              <a:t>!</a:t>
            </a:r>
            <a:endParaRPr lang="sr-Latn-ME" sz="1800" b="1" dirty="0">
              <a:latin typeface="Lucida Fax" panose="02060602050505020204" pitchFamily="18" charset="0"/>
            </a:endParaRPr>
          </a:p>
        </p:txBody>
      </p:sp>
    </p:spTree>
    <p:extLst>
      <p:ext uri="{BB962C8B-B14F-4D97-AF65-F5344CB8AC3E}">
        <p14:creationId xmlns:p14="http://schemas.microsoft.com/office/powerpoint/2010/main" val="9236191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675777"/>
            <a:ext cx="12025336" cy="809009"/>
          </a:xfrm>
        </p:spPr>
        <p:txBody>
          <a:bodyPr>
            <a:noAutofit/>
          </a:bodyPr>
          <a:lstStyle/>
          <a:p>
            <a:r>
              <a:rPr lang="sr-Latn-ME" dirty="0">
                <a:latin typeface="Lucida Fax" panose="02060602050505020204" pitchFamily="18" charset="0"/>
              </a:rPr>
              <a:t>Neposredno dejstvo Prava EU </a:t>
            </a:r>
            <a:r>
              <a:rPr lang="sr-Latn-ME" sz="2900" dirty="0">
                <a:latin typeface="Lucida Fax" panose="02060602050505020204" pitchFamily="18" charset="0"/>
              </a:rPr>
              <a:t/>
            </a:r>
            <a:br>
              <a:rPr lang="sr-Latn-ME" sz="2900" dirty="0">
                <a:latin typeface="Lucida Fax" panose="02060602050505020204" pitchFamily="18" charset="0"/>
              </a:rPr>
            </a:br>
            <a:r>
              <a:rPr lang="sr-Latn-ME" sz="2900" dirty="0">
                <a:latin typeface="Lucida Fax" panose="02060602050505020204" pitchFamily="18" charset="0"/>
              </a:rPr>
              <a:t>- Vertikalno i horizontalno neposredno dejstvo - </a:t>
            </a:r>
            <a:endParaRPr lang="en-US" sz="2900" i="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47328" y="2060848"/>
            <a:ext cx="12025336" cy="5085184"/>
          </a:xfrm>
        </p:spPr>
        <p:txBody>
          <a:bodyPr>
            <a:noAutofit/>
          </a:bodyPr>
          <a:lstStyle/>
          <a:p>
            <a:pPr algn="just">
              <a:lnSpc>
                <a:spcPct val="100000"/>
              </a:lnSpc>
            </a:pPr>
            <a:r>
              <a:rPr lang="sr-Latn-ME" b="1" dirty="0">
                <a:latin typeface="Lucida Fax" panose="02060602050505020204" pitchFamily="18" charset="0"/>
              </a:rPr>
              <a:t>Presuda u slučaju </a:t>
            </a:r>
            <a:r>
              <a:rPr lang="sr-Latn-ME" b="1" i="1" u="sng" dirty="0">
                <a:latin typeface="Lucida Fax" panose="02060602050505020204" pitchFamily="18" charset="0"/>
              </a:rPr>
              <a:t>Defrenne v Sabena</a:t>
            </a:r>
            <a:r>
              <a:rPr lang="sr-Latn-ME" b="1" i="1" dirty="0">
                <a:latin typeface="Lucida Fax" panose="02060602050505020204" pitchFamily="18" charset="0"/>
              </a:rPr>
              <a:t> </a:t>
            </a:r>
            <a:r>
              <a:rPr lang="sr-Latn-ME" b="1" dirty="0">
                <a:latin typeface="Lucida Fax" panose="02060602050505020204" pitchFamily="18" charset="0"/>
              </a:rPr>
              <a:t>i praksa Suda pravde kojoj je ista otvorila put potvrdila je </a:t>
            </a:r>
            <a:r>
              <a:rPr lang="sr-Latn-ME" b="1" dirty="0" smtClean="0">
                <a:latin typeface="Lucida Fax" panose="02060602050505020204" pitchFamily="18" charset="0"/>
              </a:rPr>
              <a:t>da</a:t>
            </a:r>
            <a:r>
              <a:rPr lang="en-GB" b="1" dirty="0" smtClean="0">
                <a:latin typeface="Lucida Fax" panose="02060602050505020204" pitchFamily="18" charset="0"/>
              </a:rPr>
              <a:t> (</a:t>
            </a:r>
            <a:r>
              <a:rPr lang="en-GB" b="1" dirty="0" err="1" smtClean="0">
                <a:latin typeface="Lucida Fax" panose="02060602050505020204" pitchFamily="18" charset="0"/>
              </a:rPr>
              <a:t>potencijalno</a:t>
            </a:r>
            <a:r>
              <a:rPr lang="en-GB" b="1" dirty="0" smtClean="0">
                <a:latin typeface="Lucida Fax" panose="02060602050505020204" pitchFamily="18" charset="0"/>
              </a:rPr>
              <a:t>)</a:t>
            </a:r>
            <a:r>
              <a:rPr lang="sr-Latn-ME" b="1" dirty="0" smtClean="0">
                <a:latin typeface="Lucida Fax" panose="02060602050505020204" pitchFamily="18" charset="0"/>
              </a:rPr>
              <a:t> </a:t>
            </a:r>
            <a:r>
              <a:rPr lang="sr-Latn-ME" b="1" dirty="0">
                <a:solidFill>
                  <a:srgbClr val="FF5050"/>
                </a:solidFill>
                <a:latin typeface="Lucida Fax" panose="02060602050505020204" pitchFamily="18" charset="0"/>
              </a:rPr>
              <a:t>adresati/imoaci obaveza </a:t>
            </a:r>
            <a:r>
              <a:rPr lang="sr-Latn-ME" b="1" dirty="0">
                <a:latin typeface="Lucida Fax" panose="02060602050505020204" pitchFamily="18" charset="0"/>
              </a:rPr>
              <a:t>koje proizilaze iz prava EU nijesu samo </a:t>
            </a:r>
            <a:r>
              <a:rPr lang="sr-Latn-ME" b="1" dirty="0">
                <a:solidFill>
                  <a:srgbClr val="FF5050"/>
                </a:solidFill>
                <a:latin typeface="Lucida Fax" panose="02060602050505020204" pitchFamily="18" charset="0"/>
              </a:rPr>
              <a:t>država i drugi nosioci javnih ovlašćenja </a:t>
            </a:r>
            <a:r>
              <a:rPr lang="sr-Latn-ME" b="1" dirty="0">
                <a:latin typeface="Lucida Fax" panose="02060602050505020204" pitchFamily="18" charset="0"/>
              </a:rPr>
              <a:t>(</a:t>
            </a:r>
            <a:r>
              <a:rPr lang="sr-Latn-ME" b="1" u="sng" dirty="0">
                <a:latin typeface="Lucida Fax" panose="02060602050505020204" pitchFamily="18" charset="0"/>
              </a:rPr>
              <a:t>emanacija države u pravu EU</a:t>
            </a:r>
            <a:r>
              <a:rPr lang="sr-Latn-ME" b="1" dirty="0">
                <a:latin typeface="Lucida Fax" panose="02060602050505020204" pitchFamily="18" charset="0"/>
              </a:rPr>
              <a:t>), već i pojedini </a:t>
            </a:r>
            <a:r>
              <a:rPr lang="sr-Latn-ME" b="1" dirty="0">
                <a:solidFill>
                  <a:srgbClr val="FF5050"/>
                </a:solidFill>
                <a:latin typeface="Lucida Fax" panose="02060602050505020204" pitchFamily="18" charset="0"/>
              </a:rPr>
              <a:t>subjekti privatnog prava</a:t>
            </a:r>
            <a:r>
              <a:rPr lang="sr-Latn-ME" b="1" dirty="0">
                <a:latin typeface="Lucida Fax" panose="02060602050505020204" pitchFamily="18" charset="0"/>
              </a:rPr>
              <a:t>. Shodno tome, pravi se razlika između dva tipa (mehanizma, forme) neposrednog dejstva prava EU:</a:t>
            </a:r>
          </a:p>
          <a:p>
            <a:pPr algn="just">
              <a:buFont typeface="+mj-lt"/>
              <a:buAutoNum type="arabicPeriod"/>
            </a:pPr>
            <a:r>
              <a:rPr lang="sr-Latn-ME" b="1" dirty="0">
                <a:solidFill>
                  <a:srgbClr val="FF5050"/>
                </a:solidFill>
                <a:latin typeface="Lucida Fax" panose="02060602050505020204" pitchFamily="18" charset="0"/>
              </a:rPr>
              <a:t>VERTIKALNO NEPOSREDNO DEJSTVO</a:t>
            </a:r>
          </a:p>
          <a:p>
            <a:pPr marL="0" indent="0" algn="just">
              <a:buNone/>
            </a:pPr>
            <a:r>
              <a:rPr lang="sr-Latn-ME" sz="1800" b="1" dirty="0" smtClean="0">
                <a:effectLst/>
                <a:latin typeface="Lucida Fax" panose="02060602050505020204" pitchFamily="18" charset="0"/>
              </a:rPr>
              <a:t>Kada </a:t>
            </a:r>
            <a:r>
              <a:rPr lang="sr-Latn-ME" sz="1800" b="1" dirty="0">
                <a:effectLst/>
                <a:latin typeface="Lucida Fax" panose="02060602050505020204" pitchFamily="18" charset="0"/>
              </a:rPr>
              <a:t>se </a:t>
            </a:r>
            <a:r>
              <a:rPr lang="sr-Latn-ME" sz="1800" b="1" dirty="0" smtClean="0">
                <a:effectLst/>
                <a:latin typeface="Lucida Fax" panose="02060602050505020204" pitchFamily="18" charset="0"/>
              </a:rPr>
              <a:t>(konkretno) pravo </a:t>
            </a:r>
            <a:r>
              <a:rPr lang="sr-Latn-ME" sz="1800" b="1" dirty="0">
                <a:effectLst/>
                <a:latin typeface="Lucida Fax" panose="02060602050505020204" pitchFamily="18" charset="0"/>
              </a:rPr>
              <a:t>koje proizilazi iz osnivačkih ugovora ili drugog izvora unijskog prava </a:t>
            </a:r>
            <a:r>
              <a:rPr lang="sr-Latn-ME" sz="1800" b="1" dirty="0" smtClean="0">
                <a:effectLst/>
                <a:latin typeface="Lucida Fax" panose="02060602050505020204" pitchFamily="18" charset="0"/>
              </a:rPr>
              <a:t>može biti istaknuto pred </a:t>
            </a:r>
            <a:r>
              <a:rPr lang="sr-Latn-ME" sz="1800" b="1" dirty="0">
                <a:effectLst/>
                <a:latin typeface="Lucida Fax" panose="02060602050505020204" pitchFamily="18" charset="0"/>
              </a:rPr>
              <a:t>nacionalnim sudom </a:t>
            </a:r>
            <a:r>
              <a:rPr lang="sr-Latn-ME" sz="1800" b="1" dirty="0" smtClean="0">
                <a:effectLst/>
                <a:latin typeface="Lucida Fax" panose="02060602050505020204" pitchFamily="18" charset="0"/>
              </a:rPr>
              <a:t>samo </a:t>
            </a:r>
            <a:r>
              <a:rPr lang="sr-Latn-ME" sz="1800" b="1" dirty="0">
                <a:effectLst/>
                <a:latin typeface="Lucida Fax" panose="02060602050505020204" pitchFamily="18" charset="0"/>
              </a:rPr>
              <a:t>prema državi ili subjektu pravnog poretka države članice koji predstavlja </a:t>
            </a:r>
            <a:r>
              <a:rPr lang="sr-Latn-ME" sz="1800" b="1" u="sng" dirty="0">
                <a:solidFill>
                  <a:srgbClr val="FFFF99"/>
                </a:solidFill>
                <a:effectLst/>
                <a:latin typeface="Lucida Fax" panose="02060602050505020204" pitchFamily="18" charset="0"/>
              </a:rPr>
              <a:t>emanaciju države</a:t>
            </a:r>
            <a:r>
              <a:rPr lang="sr-Latn-ME" sz="1800" b="1" dirty="0">
                <a:effectLst/>
                <a:latin typeface="Lucida Fax" panose="02060602050505020204" pitchFamily="18" charset="0"/>
              </a:rPr>
              <a:t> (država u širem smislu, i.e. u smislu prava EU);</a:t>
            </a:r>
          </a:p>
          <a:p>
            <a:pPr marL="0" indent="0" algn="just">
              <a:buNone/>
            </a:pPr>
            <a:r>
              <a:rPr lang="sr-Latn-ME" sz="1800" b="1" dirty="0">
                <a:solidFill>
                  <a:srgbClr val="FF5050"/>
                </a:solidFill>
                <a:effectLst/>
                <a:latin typeface="Lucida Fax" panose="02060602050505020204" pitchFamily="18" charset="0"/>
              </a:rPr>
              <a:t>2. </a:t>
            </a:r>
            <a:r>
              <a:rPr lang="sr-Latn-ME" b="1" dirty="0">
                <a:solidFill>
                  <a:srgbClr val="FF5050"/>
                </a:solidFill>
                <a:latin typeface="Lucida Fax" panose="02060602050505020204" pitchFamily="18" charset="0"/>
              </a:rPr>
              <a:t>HORIZONTALNO NEPOSREDNO DEJSTVO</a:t>
            </a:r>
          </a:p>
          <a:p>
            <a:pPr marL="0" indent="0" algn="just">
              <a:buNone/>
            </a:pPr>
            <a:r>
              <a:rPr lang="sr-Latn-ME" sz="1800" b="1" dirty="0">
                <a:solidFill>
                  <a:schemeClr val="tx1">
                    <a:lumMod val="95000"/>
                  </a:schemeClr>
                </a:solidFill>
                <a:effectLst/>
                <a:latin typeface="Lucida Fax" panose="02060602050505020204" pitchFamily="18" charset="0"/>
              </a:rPr>
              <a:t>K</a:t>
            </a:r>
            <a:r>
              <a:rPr lang="sr-Latn-ME" sz="1800" b="1" dirty="0">
                <a:effectLst/>
                <a:latin typeface="Lucida Fax" panose="02060602050505020204" pitchFamily="18" charset="0"/>
              </a:rPr>
              <a:t>ada se pravo koje proizilazi iz osnivačkih ugovora ili drugog izvora unijskog prava može pred nacionalnim sudom </a:t>
            </a:r>
            <a:r>
              <a:rPr lang="en-GB" sz="1800" b="1" dirty="0" err="1" smtClean="0">
                <a:effectLst/>
                <a:latin typeface="Lucida Fax" panose="02060602050505020204" pitchFamily="18" charset="0"/>
              </a:rPr>
              <a:t>istaknuti</a:t>
            </a:r>
            <a:r>
              <a:rPr lang="en-GB" sz="1800" b="1" dirty="0" smtClean="0">
                <a:effectLst/>
                <a:latin typeface="Lucida Fax" panose="02060602050505020204" pitchFamily="18" charset="0"/>
              </a:rPr>
              <a:t> </a:t>
            </a:r>
            <a:r>
              <a:rPr lang="sr-Latn-ME" sz="1800" b="1" dirty="0" smtClean="0">
                <a:effectLst/>
                <a:latin typeface="Lucida Fax" panose="02060602050505020204" pitchFamily="18" charset="0"/>
              </a:rPr>
              <a:t>ili se ističe prema</a:t>
            </a:r>
            <a:r>
              <a:rPr lang="en-GB" sz="1800" b="1" dirty="0" smtClean="0">
                <a:effectLst/>
                <a:latin typeface="Lucida Fax" panose="02060602050505020204" pitchFamily="18" charset="0"/>
              </a:rPr>
              <a:t> </a:t>
            </a:r>
            <a:r>
              <a:rPr lang="en-GB" sz="1800" b="1" dirty="0" err="1" smtClean="0">
                <a:effectLst/>
                <a:latin typeface="Lucida Fax" panose="02060602050505020204" pitchFamily="18" charset="0"/>
              </a:rPr>
              <a:t>drugim</a:t>
            </a:r>
            <a:r>
              <a:rPr lang="sr-Latn-ME" sz="1800" b="1" dirty="0" smtClean="0">
                <a:effectLst/>
                <a:latin typeface="Lucida Fax" panose="02060602050505020204" pitchFamily="18" charset="0"/>
              </a:rPr>
              <a:t> </a:t>
            </a:r>
            <a:r>
              <a:rPr lang="sr-Latn-ME" sz="1800" b="1" dirty="0">
                <a:solidFill>
                  <a:srgbClr val="FFFF99"/>
                </a:solidFill>
                <a:effectLst/>
                <a:latin typeface="Lucida Fax" panose="02060602050505020204" pitchFamily="18" charset="0"/>
              </a:rPr>
              <a:t>subjektima privatnog prava</a:t>
            </a:r>
            <a:r>
              <a:rPr lang="sr-Latn-ME" sz="1800" b="1" dirty="0">
                <a:effectLst/>
                <a:latin typeface="Lucida Fax" panose="02060602050505020204" pitchFamily="18" charset="0"/>
              </a:rPr>
              <a:t>. </a:t>
            </a:r>
          </a:p>
        </p:txBody>
      </p:sp>
    </p:spTree>
    <p:extLst>
      <p:ext uri="{BB962C8B-B14F-4D97-AF65-F5344CB8AC3E}">
        <p14:creationId xmlns:p14="http://schemas.microsoft.com/office/powerpoint/2010/main" val="22272960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404664"/>
            <a:ext cx="12025336" cy="1224136"/>
          </a:xfrm>
        </p:spPr>
        <p:txBody>
          <a:bodyPr>
            <a:noAutofit/>
          </a:bodyPr>
          <a:lstStyle/>
          <a:p>
            <a:r>
              <a:rPr lang="sr-Latn-ME" sz="2500" spc="-151" dirty="0">
                <a:latin typeface="Lucida Fax" panose="02060602050505020204" pitchFamily="18" charset="0"/>
              </a:rPr>
              <a:t>Razgraničenje horizontalnog i vertikalnog neposrednog dejstva </a:t>
            </a:r>
            <a:r>
              <a:rPr lang="sr-Latn-ME" sz="2500" dirty="0">
                <a:latin typeface="Lucida Fax" panose="02060602050505020204" pitchFamily="18" charset="0"/>
              </a:rPr>
              <a:t/>
            </a:r>
            <a:br>
              <a:rPr lang="sr-Latn-ME" sz="2500" dirty="0">
                <a:latin typeface="Lucida Fax" panose="02060602050505020204" pitchFamily="18" charset="0"/>
              </a:rPr>
            </a:br>
            <a:r>
              <a:rPr lang="sr-Latn-ME" sz="2400" dirty="0">
                <a:latin typeface="Lucida Fax" panose="02060602050505020204" pitchFamily="18" charset="0"/>
              </a:rPr>
              <a:t>- </a:t>
            </a:r>
            <a:r>
              <a:rPr lang="en-GB" sz="2400" dirty="0">
                <a:latin typeface="Lucida Fax" panose="02060602050505020204" pitchFamily="18" charset="0"/>
              </a:rPr>
              <a:t> </a:t>
            </a:r>
            <a:r>
              <a:rPr lang="sr-Latn-ME" sz="2800" u="sng" dirty="0">
                <a:solidFill>
                  <a:srgbClr val="FFC000"/>
                </a:solidFill>
                <a:latin typeface="Lucida Fax" panose="02060602050505020204" pitchFamily="18" charset="0"/>
              </a:rPr>
              <a:t>Pojam </a:t>
            </a:r>
            <a:r>
              <a:rPr lang="sr-Latn-ME" sz="2800" u="sng" dirty="0" smtClean="0">
                <a:solidFill>
                  <a:srgbClr val="FFC000"/>
                </a:solidFill>
                <a:effectLst>
                  <a:outerShdw blurRad="38100" dist="38100" dir="2700000" algn="tl">
                    <a:srgbClr val="000000">
                      <a:alpha val="43137"/>
                    </a:srgbClr>
                  </a:outerShdw>
                </a:effectLst>
                <a:latin typeface="Lucida Fax" panose="02060602050505020204" pitchFamily="18" charset="0"/>
              </a:rPr>
              <a:t>emanacije</a:t>
            </a:r>
            <a:r>
              <a:rPr lang="sr-Latn-ME" sz="2800" u="sng" dirty="0" smtClean="0">
                <a:solidFill>
                  <a:srgbClr val="FFC000"/>
                </a:solidFill>
                <a:latin typeface="Lucida Fax" panose="02060602050505020204" pitchFamily="18" charset="0"/>
              </a:rPr>
              <a:t> države</a:t>
            </a:r>
            <a:r>
              <a:rPr lang="sr-Latn-ME" sz="2800" dirty="0" smtClean="0">
                <a:solidFill>
                  <a:srgbClr val="FFC000"/>
                </a:solidFill>
                <a:latin typeface="Lucida Fax" panose="02060602050505020204" pitchFamily="18" charset="0"/>
              </a:rPr>
              <a:t> </a:t>
            </a:r>
            <a:r>
              <a:rPr lang="sr-Latn-ME" sz="2400" dirty="0">
                <a:latin typeface="Lucida Fax" panose="02060602050505020204" pitchFamily="18" charset="0"/>
              </a:rPr>
              <a:t>u pravu EU </a:t>
            </a:r>
            <a:r>
              <a:rPr lang="sr-Latn-ME" sz="2300" dirty="0">
                <a:latin typeface="Lucida Fax" panose="02060602050505020204" pitchFamily="18" charset="0"/>
              </a:rPr>
              <a:t>- </a:t>
            </a:r>
            <a:endParaRPr lang="en-US" sz="2300" i="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47328" y="1916832"/>
            <a:ext cx="12025336" cy="5229200"/>
          </a:xfrm>
        </p:spPr>
        <p:txBody>
          <a:bodyPr>
            <a:noAutofit/>
          </a:bodyPr>
          <a:lstStyle/>
          <a:p>
            <a:pPr algn="just">
              <a:lnSpc>
                <a:spcPct val="100000"/>
              </a:lnSpc>
            </a:pPr>
            <a:r>
              <a:rPr lang="sr-Latn-ME" sz="1800" b="1" dirty="0" smtClean="0">
                <a:solidFill>
                  <a:srgbClr val="FF5050"/>
                </a:solidFill>
                <a:effectLst/>
                <a:latin typeface="Lucida Fax" panose="02060602050505020204" pitchFamily="18" charset="0"/>
              </a:rPr>
              <a:t>EMANACIJA DRŽAVE </a:t>
            </a:r>
            <a:r>
              <a:rPr lang="sr-Latn-ME" sz="1800" b="1" dirty="0">
                <a:latin typeface="Lucida Fax" panose="02060602050505020204" pitchFamily="18" charset="0"/>
              </a:rPr>
              <a:t>je poseban pojam u pravu EU - ključan za razgraničenje između vertikalnog i horizontalnog neposrednog dejstva prava EU. Konkretno, </a:t>
            </a:r>
            <a:r>
              <a:rPr lang="sr-Latn-ME" sz="1800" b="1" u="sng" dirty="0">
                <a:latin typeface="Lucida Fax" panose="02060602050505020204" pitchFamily="18" charset="0"/>
              </a:rPr>
              <a:t>u praksi Suda pravde</a:t>
            </a:r>
            <a:r>
              <a:rPr lang="sr-Latn-ME" sz="1800" b="1" dirty="0">
                <a:latin typeface="Lucida Fax" panose="02060602050505020204" pitchFamily="18" charset="0"/>
              </a:rPr>
              <a:t> (</a:t>
            </a:r>
            <a:r>
              <a:rPr lang="sr-Latn-ME" sz="1800" dirty="0">
                <a:solidFill>
                  <a:srgbClr val="FFFF99"/>
                </a:solidFill>
                <a:latin typeface="Lucida Fax" panose="02060602050505020204" pitchFamily="18" charset="0"/>
              </a:rPr>
              <a:t>posebno kod primjene slobode kretanja robe na unutrašnjem tržištu</a:t>
            </a:r>
            <a:r>
              <a:rPr lang="sr-Latn-ME" sz="1800" b="1" dirty="0">
                <a:latin typeface="Lucida Fax" panose="02060602050505020204" pitchFamily="18" charset="0"/>
              </a:rPr>
              <a:t>), ovaj koncept je nerijetko proširivan tako da obuhvati i pojedine subjekte privatnog </a:t>
            </a:r>
            <a:r>
              <a:rPr lang="sr-Latn-ME" sz="1800" b="1" dirty="0" smtClean="0">
                <a:latin typeface="Lucida Fax" panose="02060602050505020204" pitchFamily="18" charset="0"/>
              </a:rPr>
              <a:t>prava</a:t>
            </a:r>
            <a:r>
              <a:rPr lang="en-GB" sz="1800" b="1" dirty="0" smtClean="0">
                <a:latin typeface="Lucida Fax" panose="02060602050505020204" pitchFamily="18" charset="0"/>
              </a:rPr>
              <a:t> (</a:t>
            </a:r>
            <a:r>
              <a:rPr lang="en-GB" sz="1800" dirty="0" smtClean="0">
                <a:latin typeface="Lucida Fax" panose="02060602050505020204" pitchFamily="18" charset="0"/>
              </a:rPr>
              <a:t>u </a:t>
            </a:r>
            <a:r>
              <a:rPr lang="en-GB" sz="1800" dirty="0" err="1" smtClean="0">
                <a:latin typeface="Lucida Fax" panose="02060602050505020204" pitchFamily="18" charset="0"/>
              </a:rPr>
              <a:t>formalnom</a:t>
            </a:r>
            <a:r>
              <a:rPr lang="en-GB" sz="1800" dirty="0" smtClean="0">
                <a:latin typeface="Lucida Fax" panose="02060602050505020204" pitchFamily="18" charset="0"/>
              </a:rPr>
              <a:t> </a:t>
            </a:r>
            <a:r>
              <a:rPr lang="en-GB" sz="1800" dirty="0" err="1" smtClean="0">
                <a:latin typeface="Lucida Fax" panose="02060602050505020204" pitchFamily="18" charset="0"/>
              </a:rPr>
              <a:t>smislu</a:t>
            </a:r>
            <a:r>
              <a:rPr lang="en-GB" sz="1800" b="1" dirty="0">
                <a:latin typeface="Lucida Fax" panose="02060602050505020204" pitchFamily="18" charset="0"/>
              </a:rPr>
              <a:t>)</a:t>
            </a:r>
            <a:r>
              <a:rPr lang="sr-Latn-ME" sz="1800" b="1" dirty="0" smtClean="0">
                <a:latin typeface="Lucida Fax" panose="02060602050505020204" pitchFamily="18" charset="0"/>
              </a:rPr>
              <a:t>. </a:t>
            </a:r>
            <a:endParaRPr lang="sr-Latn-ME" sz="1800" b="1" dirty="0">
              <a:latin typeface="Lucida Fax" panose="02060602050505020204" pitchFamily="18" charset="0"/>
            </a:endParaRPr>
          </a:p>
          <a:p>
            <a:pPr algn="just">
              <a:lnSpc>
                <a:spcPct val="100000"/>
              </a:lnSpc>
            </a:pPr>
            <a:r>
              <a:rPr lang="sr-Latn-ME" sz="1800" b="1" u="sng" dirty="0">
                <a:latin typeface="Lucida Fax" panose="02060602050505020204" pitchFamily="18" charset="0"/>
              </a:rPr>
              <a:t>Definiciju</a:t>
            </a:r>
            <a:r>
              <a:rPr lang="sr-Latn-ME" sz="1800" b="1" dirty="0">
                <a:latin typeface="Lucida Fax" panose="02060602050505020204" pitchFamily="18" charset="0"/>
              </a:rPr>
              <a:t> </a:t>
            </a:r>
            <a:r>
              <a:rPr lang="sr-Latn-ME" sz="1800" b="1" dirty="0">
                <a:solidFill>
                  <a:srgbClr val="FFFF99"/>
                </a:solidFill>
                <a:latin typeface="Lucida Fax" panose="02060602050505020204" pitchFamily="18" charset="0"/>
              </a:rPr>
              <a:t>pojma emanacije države </a:t>
            </a:r>
            <a:r>
              <a:rPr lang="sr-Latn-ME" sz="1800" b="1" dirty="0">
                <a:latin typeface="Lucida Fax" panose="02060602050505020204" pitchFamily="18" charset="0"/>
              </a:rPr>
              <a:t>Sud pravde daje u </a:t>
            </a:r>
            <a:r>
              <a:rPr lang="sr-Latn-ME" sz="1800" b="1" i="1" dirty="0">
                <a:effectLst>
                  <a:outerShdw blurRad="38100" dist="38100" dir="2700000" algn="tl">
                    <a:srgbClr val="000000">
                      <a:alpha val="43137"/>
                    </a:srgbClr>
                  </a:outerShdw>
                </a:effectLst>
                <a:latin typeface="Lucida Fax" panose="02060602050505020204" pitchFamily="18" charset="0"/>
              </a:rPr>
              <a:t>Foster v British Gas</a:t>
            </a:r>
            <a:r>
              <a:rPr lang="sr-Latn-ME" sz="1800" b="1" dirty="0">
                <a:effectLst>
                  <a:outerShdw blurRad="38100" dist="38100" dir="2700000" algn="tl">
                    <a:srgbClr val="000000">
                      <a:alpha val="43137"/>
                    </a:srgbClr>
                  </a:outerShdw>
                </a:effectLst>
                <a:latin typeface="Lucida Fax" panose="02060602050505020204" pitchFamily="18" charset="0"/>
              </a:rPr>
              <a:t> </a:t>
            </a:r>
            <a:r>
              <a:rPr lang="sr-Latn-ME" sz="1800" b="1" dirty="0">
                <a:latin typeface="Lucida Fax" panose="02060602050505020204" pitchFamily="18" charset="0"/>
              </a:rPr>
              <a:t>C-188/89:</a:t>
            </a:r>
          </a:p>
          <a:p>
            <a:pPr algn="just">
              <a:lnSpc>
                <a:spcPct val="100000"/>
              </a:lnSpc>
            </a:pPr>
            <a:r>
              <a:rPr lang="sr-Latn-ME" sz="1800" b="1" dirty="0">
                <a:solidFill>
                  <a:srgbClr val="FFFF99"/>
                </a:solidFill>
                <a:latin typeface="Lucida Fax" panose="02060602050505020204" pitchFamily="18" charset="0"/>
              </a:rPr>
              <a:t>„...svako tijelo, </a:t>
            </a:r>
            <a:r>
              <a:rPr lang="sr-Latn-ME" sz="1800" b="1" u="sng" dirty="0">
                <a:solidFill>
                  <a:srgbClr val="FFFF99"/>
                </a:solidFill>
                <a:latin typeface="Lucida Fax" panose="02060602050505020204" pitchFamily="18" charset="0"/>
              </a:rPr>
              <a:t>bez obzira na pravnu formu</a:t>
            </a:r>
            <a:r>
              <a:rPr lang="sr-Latn-ME" sz="1800" b="1" dirty="0">
                <a:solidFill>
                  <a:srgbClr val="FFFF99"/>
                </a:solidFill>
                <a:latin typeface="Lucida Fax" panose="02060602050505020204" pitchFamily="18" charset="0"/>
              </a:rPr>
              <a:t>, koje je odlukom države odgovorno za vršenje javnih usluga pod kontrolom države i u te svrhe ima posebna </a:t>
            </a:r>
            <a:r>
              <a:rPr lang="sr-Latn-ME" sz="1800" b="1" dirty="0" smtClean="0">
                <a:solidFill>
                  <a:srgbClr val="FFFF99"/>
                </a:solidFill>
                <a:latin typeface="Lucida Fax" panose="02060602050505020204" pitchFamily="18" charset="0"/>
              </a:rPr>
              <a:t>ovlašćenja</a:t>
            </a:r>
            <a:r>
              <a:rPr lang="en-GB" sz="1800" b="1" dirty="0" smtClean="0">
                <a:solidFill>
                  <a:srgbClr val="FFFF99"/>
                </a:solidFill>
                <a:latin typeface="Lucida Fax" panose="02060602050505020204" pitchFamily="18" charset="0"/>
              </a:rPr>
              <a:t>,</a:t>
            </a:r>
            <a:r>
              <a:rPr lang="sr-Latn-ME" sz="1800" b="1" dirty="0" smtClean="0">
                <a:solidFill>
                  <a:srgbClr val="FFFF99"/>
                </a:solidFill>
                <a:latin typeface="Lucida Fax" panose="02060602050505020204" pitchFamily="18" charset="0"/>
              </a:rPr>
              <a:t> </a:t>
            </a:r>
            <a:r>
              <a:rPr lang="sr-Latn-ME" sz="1800" b="1" dirty="0">
                <a:solidFill>
                  <a:srgbClr val="FFFF99"/>
                </a:solidFill>
                <a:latin typeface="Lucida Fax" panose="02060602050505020204" pitchFamily="18" charset="0"/>
              </a:rPr>
              <a:t>van kruga onih koja proističu iz standardnih pravila koja se primjenjuju na odnose između privatnih lica...“</a:t>
            </a:r>
          </a:p>
          <a:p>
            <a:pPr algn="just">
              <a:lnSpc>
                <a:spcPct val="100000"/>
              </a:lnSpc>
            </a:pPr>
            <a:r>
              <a:rPr lang="sr-Latn-ME" sz="1800" b="1" dirty="0">
                <a:latin typeface="Lucida Fax" panose="02060602050505020204" pitchFamily="18" charset="0"/>
              </a:rPr>
              <a:t>Iz citirane definicije izdvajaju se 3 kriterijuma da bi subjekat predstavljao emanciju države: </a:t>
            </a:r>
          </a:p>
          <a:p>
            <a:pPr marL="457178" indent="-457178" algn="just">
              <a:lnSpc>
                <a:spcPct val="100000"/>
              </a:lnSpc>
              <a:buAutoNum type="arabicPeriod"/>
            </a:pPr>
            <a:r>
              <a:rPr lang="sr-Latn-ME" sz="1800" b="1" dirty="0">
                <a:solidFill>
                  <a:srgbClr val="FF5050"/>
                </a:solidFill>
                <a:effectLst/>
                <a:latin typeface="Lucida Fax" panose="02060602050505020204" pitchFamily="18" charset="0"/>
              </a:rPr>
              <a:t>Da se radi o tijelu/subjektu koji vrši javne usluge; </a:t>
            </a:r>
          </a:p>
          <a:p>
            <a:pPr marL="457178" indent="-457178" algn="just">
              <a:lnSpc>
                <a:spcPct val="100000"/>
              </a:lnSpc>
              <a:buAutoNum type="arabicPeriod"/>
            </a:pPr>
            <a:r>
              <a:rPr lang="sr-Latn-ME" sz="1800" b="1" dirty="0">
                <a:solidFill>
                  <a:srgbClr val="FF5050"/>
                </a:solidFill>
                <a:effectLst/>
                <a:latin typeface="Lucida Fax" panose="02060602050505020204" pitchFamily="18" charset="0"/>
              </a:rPr>
              <a:t>Da je taj subjekat pod kontrolom države...;</a:t>
            </a:r>
          </a:p>
          <a:p>
            <a:pPr marL="457178" indent="-457178" algn="just">
              <a:lnSpc>
                <a:spcPct val="100000"/>
              </a:lnSpc>
              <a:buAutoNum type="arabicPeriod"/>
            </a:pPr>
            <a:r>
              <a:rPr lang="sr-Latn-ME" sz="1800" b="1" dirty="0">
                <a:solidFill>
                  <a:srgbClr val="FF5050"/>
                </a:solidFill>
                <a:effectLst/>
                <a:latin typeface="Lucida Fax" panose="02060602050505020204" pitchFamily="18" charset="0"/>
              </a:rPr>
              <a:t>Da je riječ o subjektu koji ima posebna </a:t>
            </a:r>
            <a:r>
              <a:rPr lang="sr-Latn-ME" sz="1800" b="1" dirty="0" smtClean="0">
                <a:solidFill>
                  <a:srgbClr val="FF5050"/>
                </a:solidFill>
                <a:effectLst/>
                <a:latin typeface="Lucida Fax" panose="02060602050505020204" pitchFamily="18" charset="0"/>
              </a:rPr>
              <a:t>ovlašćenja </a:t>
            </a:r>
            <a:r>
              <a:rPr lang="sr-Latn-ME" sz="1800" dirty="0" smtClean="0">
                <a:effectLst/>
                <a:latin typeface="Lucida Fax" panose="02060602050505020204" pitchFamily="18" charset="0"/>
              </a:rPr>
              <a:t>(</a:t>
            </a:r>
            <a:r>
              <a:rPr lang="en-GB" sz="1600" dirty="0" smtClean="0">
                <a:effectLst/>
                <a:latin typeface="Lucida Fax" panose="02060602050505020204" pitchFamily="18" charset="0"/>
              </a:rPr>
              <a:t>van </a:t>
            </a:r>
            <a:r>
              <a:rPr lang="en-GB" sz="1600" dirty="0" err="1" smtClean="0">
                <a:effectLst/>
                <a:latin typeface="Lucida Fax" panose="02060602050505020204" pitchFamily="18" charset="0"/>
              </a:rPr>
              <a:t>onih</a:t>
            </a:r>
            <a:r>
              <a:rPr lang="en-GB" sz="1600" dirty="0" smtClean="0">
                <a:effectLst/>
                <a:latin typeface="Lucida Fax" panose="02060602050505020204" pitchFamily="18" charset="0"/>
              </a:rPr>
              <a:t> </a:t>
            </a:r>
            <a:r>
              <a:rPr lang="en-GB" sz="1600" dirty="0" err="1" smtClean="0">
                <a:effectLst/>
                <a:latin typeface="Lucida Fax" panose="02060602050505020204" pitchFamily="18" charset="0"/>
              </a:rPr>
              <a:t>koji</a:t>
            </a:r>
            <a:r>
              <a:rPr lang="en-GB" sz="1600" dirty="0" smtClean="0">
                <a:effectLst/>
                <a:latin typeface="Lucida Fax" panose="02060602050505020204" pitchFamily="18" charset="0"/>
              </a:rPr>
              <a:t> </a:t>
            </a:r>
            <a:r>
              <a:rPr lang="en-GB" sz="1600" dirty="0" err="1" smtClean="0">
                <a:effectLst/>
                <a:latin typeface="Lucida Fax" panose="02060602050505020204" pitchFamily="18" charset="0"/>
              </a:rPr>
              <a:t>dolaze</a:t>
            </a:r>
            <a:r>
              <a:rPr lang="en-GB" sz="1600" dirty="0" smtClean="0">
                <a:effectLst/>
                <a:latin typeface="Lucida Fax" panose="02060602050505020204" pitchFamily="18" charset="0"/>
              </a:rPr>
              <a:t> </a:t>
            </a:r>
            <a:r>
              <a:rPr lang="en-GB" sz="1600" dirty="0" err="1" smtClean="0">
                <a:effectLst/>
                <a:latin typeface="Lucida Fax" panose="02060602050505020204" pitchFamily="18" charset="0"/>
              </a:rPr>
              <a:t>iz</a:t>
            </a:r>
            <a:r>
              <a:rPr lang="en-GB" sz="1600" dirty="0" smtClean="0">
                <a:effectLst/>
                <a:latin typeface="Lucida Fax" panose="02060602050505020204" pitchFamily="18" charset="0"/>
              </a:rPr>
              <a:t> </a:t>
            </a:r>
            <a:r>
              <a:rPr lang="en-GB" sz="1600" dirty="0" err="1" smtClean="0">
                <a:effectLst/>
                <a:latin typeface="Lucida Fax" panose="02060602050505020204" pitchFamily="18" charset="0"/>
              </a:rPr>
              <a:t>kruga</a:t>
            </a:r>
            <a:r>
              <a:rPr lang="en-GB" sz="1600" dirty="0" smtClean="0">
                <a:effectLst/>
                <a:latin typeface="Lucida Fax" panose="02060602050505020204" pitchFamily="18" charset="0"/>
              </a:rPr>
              <a:t> </a:t>
            </a:r>
            <a:r>
              <a:rPr lang="en-GB" sz="1600" dirty="0" err="1" smtClean="0">
                <a:effectLst/>
                <a:latin typeface="Lucida Fax" panose="02060602050505020204" pitchFamily="18" charset="0"/>
              </a:rPr>
              <a:t>standardnih</a:t>
            </a:r>
            <a:r>
              <a:rPr lang="en-GB" sz="1600" dirty="0" smtClean="0">
                <a:effectLst/>
                <a:latin typeface="Lucida Fax" panose="02060602050505020204" pitchFamily="18" charset="0"/>
              </a:rPr>
              <a:t> </a:t>
            </a:r>
            <a:r>
              <a:rPr lang="en-GB" sz="1600" dirty="0" err="1" smtClean="0">
                <a:effectLst/>
                <a:latin typeface="Lucida Fax" panose="02060602050505020204" pitchFamily="18" charset="0"/>
              </a:rPr>
              <a:t>prava</a:t>
            </a:r>
            <a:r>
              <a:rPr lang="sr-Latn-ME" sz="1800" dirty="0" smtClean="0">
                <a:effectLst/>
                <a:latin typeface="Lucida Fax" panose="02060602050505020204" pitchFamily="18" charset="0"/>
              </a:rPr>
              <a:t>)</a:t>
            </a:r>
            <a:endParaRPr lang="sr-Latn-ME" sz="1800" dirty="0">
              <a:effectLst/>
              <a:latin typeface="Lucida Fax" panose="02060602050505020204" pitchFamily="18" charset="0"/>
            </a:endParaRPr>
          </a:p>
          <a:p>
            <a:pPr marL="0" indent="0" algn="just">
              <a:lnSpc>
                <a:spcPct val="100000"/>
              </a:lnSpc>
              <a:buNone/>
            </a:pPr>
            <a:r>
              <a:rPr lang="sr-Latn-ME" sz="1800" b="1" dirty="0">
                <a:latin typeface="Lucida Bright" panose="02040602050505020304" pitchFamily="18" charset="0"/>
              </a:rPr>
              <a:t>U narednim slučajevima, Sud pravde </a:t>
            </a:r>
            <a:r>
              <a:rPr lang="en-GB" sz="1800" b="1" dirty="0" smtClean="0">
                <a:latin typeface="Lucida Bright" panose="02040602050505020304" pitchFamily="18" charset="0"/>
              </a:rPr>
              <a:t>potvr</a:t>
            </a:r>
            <a:r>
              <a:rPr lang="sr-Latn-ME" sz="1800" b="1" dirty="0" smtClean="0">
                <a:latin typeface="Lucida Bright" panose="02040602050505020304" pitchFamily="18" charset="0"/>
              </a:rPr>
              <a:t>đuje da </a:t>
            </a:r>
            <a:r>
              <a:rPr lang="sr-Latn-ME" sz="1900" b="1" u="sng" dirty="0" smtClean="0">
                <a:solidFill>
                  <a:srgbClr val="FF5050"/>
                </a:solidFill>
                <a:latin typeface="Lucida Bright" panose="02040602050505020304" pitchFamily="18" charset="0"/>
              </a:rPr>
              <a:t>NIJE RIJEČ O KUMULATIVNIM, VEĆ ALTERNATIVNIM USLOVIMA</a:t>
            </a:r>
            <a:r>
              <a:rPr lang="sr-Latn-ME" sz="1800" b="1" dirty="0" smtClean="0">
                <a:latin typeface="Lucida Bright" panose="02040602050505020304" pitchFamily="18" charset="0"/>
              </a:rPr>
              <a:t>, </a:t>
            </a:r>
            <a:r>
              <a:rPr lang="sr-Latn-ME" sz="1800" b="1" dirty="0">
                <a:latin typeface="Lucida Bright" panose="02040602050505020304" pitchFamily="18" charset="0"/>
              </a:rPr>
              <a:t>šireći </a:t>
            </a:r>
            <a:r>
              <a:rPr lang="sr-Latn-ME" sz="1800" b="1" dirty="0" smtClean="0">
                <a:latin typeface="Lucida Bright" panose="02040602050505020304" pitchFamily="18" charset="0"/>
              </a:rPr>
              <a:t>koncept i </a:t>
            </a:r>
            <a:r>
              <a:rPr lang="sr-Latn-ME" sz="1800" b="1" dirty="0">
                <a:effectLst>
                  <a:outerShdw blurRad="38100" dist="38100" dir="2700000" algn="tl">
                    <a:srgbClr val="000000">
                      <a:alpha val="43137"/>
                    </a:srgbClr>
                  </a:outerShdw>
                </a:effectLst>
                <a:latin typeface="Lucida Bright" panose="02040602050505020304" pitchFamily="18" charset="0"/>
              </a:rPr>
              <a:t>opseg primjene vertikalnog neposrednog </a:t>
            </a:r>
            <a:r>
              <a:rPr lang="sr-Latn-ME" sz="1800" b="1" dirty="0" smtClean="0">
                <a:effectLst>
                  <a:outerShdw blurRad="38100" dist="38100" dir="2700000" algn="tl">
                    <a:srgbClr val="000000">
                      <a:alpha val="43137"/>
                    </a:srgbClr>
                  </a:outerShdw>
                </a:effectLst>
                <a:latin typeface="Lucida Bright" panose="02040602050505020304" pitchFamily="18" charset="0"/>
              </a:rPr>
              <a:t>dejstva...</a:t>
            </a:r>
            <a:endParaRPr lang="sr-Latn-ME" sz="1800" dirty="0"/>
          </a:p>
        </p:txBody>
      </p:sp>
    </p:spTree>
    <p:extLst>
      <p:ext uri="{BB962C8B-B14F-4D97-AF65-F5344CB8AC3E}">
        <p14:creationId xmlns:p14="http://schemas.microsoft.com/office/powerpoint/2010/main" val="38211619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548680"/>
            <a:ext cx="12025336" cy="1080120"/>
          </a:xfrm>
        </p:spPr>
        <p:txBody>
          <a:bodyPr>
            <a:noAutofit/>
          </a:bodyPr>
          <a:lstStyle/>
          <a:p>
            <a:r>
              <a:rPr lang="sr-Latn-ME" sz="2900" spc="-151" dirty="0">
                <a:latin typeface="Lucida Fax" panose="02060602050505020204" pitchFamily="18" charset="0"/>
              </a:rPr>
              <a:t>Horizontalno neposredno dejstvo Osnovnih Sloboda</a:t>
            </a:r>
            <a:r>
              <a:rPr lang="sr-Latn-ME" sz="2800" dirty="0">
                <a:latin typeface="Lucida Fax" panose="02060602050505020204" pitchFamily="18" charset="0"/>
              </a:rPr>
              <a:t/>
            </a:r>
            <a:br>
              <a:rPr lang="sr-Latn-ME" sz="2800" dirty="0">
                <a:latin typeface="Lucida Fax" panose="02060602050505020204" pitchFamily="18" charset="0"/>
              </a:rPr>
            </a:br>
            <a:r>
              <a:rPr lang="sr-Latn-ME" sz="2800" dirty="0">
                <a:latin typeface="Lucida Fax" panose="02060602050505020204" pitchFamily="18" charset="0"/>
              </a:rPr>
              <a:t> - </a:t>
            </a:r>
            <a:r>
              <a:rPr lang="sr-Latn-ME" sz="2100" spc="-151" dirty="0">
                <a:solidFill>
                  <a:srgbClr val="FFCC66"/>
                </a:solidFill>
                <a:latin typeface="Lucida Fax" panose="02060602050505020204" pitchFamily="18" charset="0"/>
              </a:rPr>
              <a:t>sloboda kretanja radnika, pružanja usluga i poslovnog nastanjivanja </a:t>
            </a:r>
            <a:r>
              <a:rPr lang="sr-Latn-ME" sz="2100" spc="-151" dirty="0">
                <a:latin typeface="Lucida Fax" panose="02060602050505020204" pitchFamily="18" charset="0"/>
              </a:rPr>
              <a:t>-</a:t>
            </a:r>
            <a:endParaRPr lang="en-US" sz="2100" i="1" spc="-151" dirty="0">
              <a:solidFill>
                <a:srgbClr val="FF5050"/>
              </a:solidFill>
              <a:latin typeface="Lucida Bright" panose="02040602050505020304" pitchFamily="18" charset="0"/>
            </a:endParaRPr>
          </a:p>
        </p:txBody>
      </p:sp>
      <p:sp>
        <p:nvSpPr>
          <p:cNvPr id="3" name="Content Placeholder 2"/>
          <p:cNvSpPr>
            <a:spLocks noGrp="1"/>
          </p:cNvSpPr>
          <p:nvPr>
            <p:ph idx="1"/>
          </p:nvPr>
        </p:nvSpPr>
        <p:spPr>
          <a:xfrm>
            <a:off x="76518" y="1988840"/>
            <a:ext cx="11953328" cy="5157192"/>
          </a:xfrm>
        </p:spPr>
        <p:txBody>
          <a:bodyPr>
            <a:noAutofit/>
          </a:bodyPr>
          <a:lstStyle/>
          <a:p>
            <a:pPr marL="0" indent="0" algn="just">
              <a:lnSpc>
                <a:spcPct val="100000"/>
              </a:lnSpc>
              <a:buNone/>
            </a:pPr>
            <a:r>
              <a:rPr lang="sr-Latn-ME" sz="1800" b="1" u="sng" dirty="0">
                <a:solidFill>
                  <a:srgbClr val="FFFF99"/>
                </a:solidFill>
                <a:effectLst/>
                <a:latin typeface="Lucida Bright" panose="02040602050505020304" pitchFamily="18" charset="0"/>
              </a:rPr>
              <a:t>Sloboda kretanja radnika, sloboda pružanja usluga i poslovnog nastanjivanja</a:t>
            </a:r>
            <a:r>
              <a:rPr lang="sr-Latn-ME" sz="1800" b="1" dirty="0">
                <a:solidFill>
                  <a:srgbClr val="FFFF99"/>
                </a:solidFill>
                <a:effectLst/>
                <a:latin typeface="Lucida Bright" panose="02040602050505020304" pitchFamily="18" charset="0"/>
              </a:rPr>
              <a:t> su </a:t>
            </a:r>
            <a:r>
              <a:rPr lang="sr-Latn-ME" sz="1800" b="1" dirty="0">
                <a:solidFill>
                  <a:srgbClr val="FFC000"/>
                </a:solidFill>
                <a:effectLst/>
                <a:latin typeface="Lucida Bright" panose="02040602050505020304" pitchFamily="18" charset="0"/>
              </a:rPr>
              <a:t>jedine koje u ovom trenutku </a:t>
            </a:r>
            <a:r>
              <a:rPr lang="sr-Latn-ME" sz="1800" b="1" dirty="0">
                <a:solidFill>
                  <a:srgbClr val="FFFF99"/>
                </a:solidFill>
                <a:effectLst/>
                <a:latin typeface="Lucida Bright" panose="02040602050505020304" pitchFamily="18" charset="0"/>
              </a:rPr>
              <a:t> - prema praksi Suda pravde - </a:t>
            </a:r>
            <a:r>
              <a:rPr lang="sr-Latn-ME" sz="1800" b="1" dirty="0">
                <a:solidFill>
                  <a:srgbClr val="FFC000"/>
                </a:solidFill>
                <a:effectLst/>
                <a:latin typeface="Lucida Bright" panose="02040602050505020304" pitchFamily="18" charset="0"/>
              </a:rPr>
              <a:t>imaju (</a:t>
            </a:r>
            <a:r>
              <a:rPr lang="sr-Latn-ME" sz="1800" dirty="0">
                <a:solidFill>
                  <a:srgbClr val="FFC000"/>
                </a:solidFill>
                <a:effectLst/>
                <a:latin typeface="Lucida Bright" panose="02040602050505020304" pitchFamily="18" charset="0"/>
              </a:rPr>
              <a:t>nesporno</a:t>
            </a:r>
            <a:r>
              <a:rPr lang="sr-Latn-ME" sz="1800" b="1" dirty="0">
                <a:solidFill>
                  <a:srgbClr val="FFC000"/>
                </a:solidFill>
                <a:effectLst/>
                <a:latin typeface="Lucida Bright" panose="02040602050505020304" pitchFamily="18" charset="0"/>
              </a:rPr>
              <a:t>) horizontalno neposredno dejstvo</a:t>
            </a:r>
            <a:r>
              <a:rPr lang="sr-Latn-ME" sz="1800" b="1" dirty="0">
                <a:solidFill>
                  <a:srgbClr val="FFFF99"/>
                </a:solidFill>
                <a:effectLst/>
                <a:latin typeface="Lucida Bright" panose="02040602050505020304" pitchFamily="18" charset="0"/>
              </a:rPr>
              <a:t>, što znači </a:t>
            </a:r>
            <a:r>
              <a:rPr lang="en-GB" sz="1800" b="1" dirty="0" err="1" smtClean="0">
                <a:solidFill>
                  <a:srgbClr val="FFFF99"/>
                </a:solidFill>
                <a:effectLst/>
                <a:latin typeface="Lucida Bright" panose="02040602050505020304" pitchFamily="18" charset="0"/>
              </a:rPr>
              <a:t>obveznici</a:t>
            </a:r>
            <a:r>
              <a:rPr lang="en-GB" sz="1800" b="1" dirty="0" smtClean="0">
                <a:solidFill>
                  <a:srgbClr val="FFFF99"/>
                </a:solidFill>
                <a:effectLst/>
                <a:latin typeface="Lucida Bright" panose="02040602050505020304" pitchFamily="18" charset="0"/>
              </a:rPr>
              <a:t> </a:t>
            </a:r>
            <a:r>
              <a:rPr lang="en-GB" sz="1800" b="1" dirty="0" err="1" smtClean="0">
                <a:solidFill>
                  <a:srgbClr val="FFFF99"/>
                </a:solidFill>
                <a:effectLst/>
                <a:latin typeface="Lucida Bright" panose="02040602050505020304" pitchFamily="18" charset="0"/>
              </a:rPr>
              <a:t>primjene</a:t>
            </a:r>
            <a:r>
              <a:rPr lang="en-GB" sz="1800" b="1" dirty="0" smtClean="0">
                <a:solidFill>
                  <a:srgbClr val="FFFF99"/>
                </a:solidFill>
                <a:effectLst/>
                <a:latin typeface="Lucida Bright" panose="02040602050505020304" pitchFamily="18" charset="0"/>
              </a:rPr>
              <a:t> </a:t>
            </a:r>
            <a:r>
              <a:rPr lang="sr-Latn-ME" sz="1800" b="1" dirty="0" smtClean="0">
                <a:solidFill>
                  <a:srgbClr val="FFFF99"/>
                </a:solidFill>
                <a:effectLst/>
                <a:latin typeface="Lucida Bright" panose="02040602050505020304" pitchFamily="18" charset="0"/>
              </a:rPr>
              <a:t>u </a:t>
            </a:r>
            <a:r>
              <a:rPr lang="sr-Latn-ME" sz="1800" b="1" dirty="0">
                <a:solidFill>
                  <a:srgbClr val="FFFF99"/>
                </a:solidFill>
                <a:effectLst/>
                <a:latin typeface="Lucida Bright" panose="02040602050505020304" pitchFamily="18" charset="0"/>
              </a:rPr>
              <a:t>kontekstu ovih sloboda mogu biti i tipični subjekti privatnog prava </a:t>
            </a:r>
            <a:r>
              <a:rPr lang="sr-Latn-ME" sz="1800" dirty="0">
                <a:solidFill>
                  <a:srgbClr val="FFFF99"/>
                </a:solidFill>
                <a:effectLst/>
                <a:latin typeface="Lucida Bright" panose="02040602050505020304" pitchFamily="18" charset="0"/>
              </a:rPr>
              <a:t>(</a:t>
            </a:r>
            <a:r>
              <a:rPr lang="sr-Latn-ME" sz="1800" dirty="0">
                <a:solidFill>
                  <a:srgbClr val="FFFF00"/>
                </a:solidFill>
                <a:effectLst/>
                <a:latin typeface="Lucida Bright" panose="02040602050505020304" pitchFamily="18" charset="0"/>
              </a:rPr>
              <a:t>ne samo oni koji se mogu podvesti pod koncept emanacije države</a:t>
            </a:r>
            <a:r>
              <a:rPr lang="sr-Latn-ME" sz="1800" dirty="0">
                <a:solidFill>
                  <a:srgbClr val="FFFF99"/>
                </a:solidFill>
                <a:effectLst/>
                <a:latin typeface="Lucida Bright" panose="02040602050505020304" pitchFamily="18" charset="0"/>
              </a:rPr>
              <a:t>). </a:t>
            </a:r>
          </a:p>
          <a:p>
            <a:pPr marL="0" indent="0" algn="just">
              <a:lnSpc>
                <a:spcPct val="100000"/>
              </a:lnSpc>
              <a:buNone/>
            </a:pPr>
            <a:r>
              <a:rPr lang="sr-Latn-ME" sz="1800" b="1" dirty="0">
                <a:effectLst/>
                <a:latin typeface="Lucida Bright" panose="02040602050505020304" pitchFamily="18" charset="0"/>
              </a:rPr>
              <a:t>To je rezultat </a:t>
            </a:r>
            <a:r>
              <a:rPr lang="sr-Latn-ME" sz="1800" b="1" dirty="0" smtClean="0">
                <a:effectLst/>
                <a:latin typeface="Lucida Bright" panose="02040602050505020304" pitchFamily="18" charset="0"/>
              </a:rPr>
              <a:t>konzistentnog </a:t>
            </a:r>
            <a:r>
              <a:rPr lang="sr-Latn-ME" sz="1800" b="1" dirty="0">
                <a:effectLst/>
                <a:latin typeface="Lucida Bright" panose="02040602050505020304" pitchFamily="18" charset="0"/>
              </a:rPr>
              <a:t>razvoja prakse Suda pravde i </a:t>
            </a:r>
            <a:r>
              <a:rPr lang="sr-Latn-ME" sz="1800" b="1" dirty="0" smtClean="0">
                <a:effectLst/>
                <a:latin typeface="Lucida Bright" panose="02040602050505020304" pitchFamily="18" charset="0"/>
              </a:rPr>
              <a:t>identične argumentacije </a:t>
            </a:r>
            <a:r>
              <a:rPr lang="sr-Latn-ME" sz="1800" b="1" dirty="0">
                <a:effectLst/>
                <a:latin typeface="Lucida Bright" panose="02040602050505020304" pitchFamily="18" charset="0"/>
              </a:rPr>
              <a:t>koja je korišćena za ustanovljavanje i postepeno širenje domena primjene horizontalnog neposrednog dejstva sve tri slobode. Prema tome, </a:t>
            </a:r>
            <a:r>
              <a:rPr lang="sr-Latn-ME" sz="1800" b="1" dirty="0">
                <a:solidFill>
                  <a:srgbClr val="FFCC66"/>
                </a:solidFill>
                <a:effectLst/>
                <a:latin typeface="Lucida Bright" panose="02040602050505020304" pitchFamily="18" charset="0"/>
              </a:rPr>
              <a:t>u kontekstu horizontalnog neposrednog dejstva</a:t>
            </a:r>
            <a:r>
              <a:rPr lang="sr-Latn-ME" sz="1800" b="1" dirty="0">
                <a:effectLst/>
                <a:latin typeface="Lucida Bright" panose="02040602050505020304" pitchFamily="18" charset="0"/>
              </a:rPr>
              <a:t>, </a:t>
            </a:r>
            <a:r>
              <a:rPr lang="sr-Latn-ME" sz="1800" b="1" dirty="0">
                <a:solidFill>
                  <a:srgbClr val="FFCC66"/>
                </a:solidFill>
                <a:effectLst/>
                <a:latin typeface="Lucida Bright" panose="02040602050505020304" pitchFamily="18" charset="0"/>
              </a:rPr>
              <a:t>moguće ih je posmatrati kao jedinstven koncept</a:t>
            </a:r>
            <a:r>
              <a:rPr lang="sr-Latn-ME" sz="1800" b="1" dirty="0">
                <a:effectLst/>
                <a:latin typeface="Lucida Bright" panose="02040602050505020304" pitchFamily="18" charset="0"/>
              </a:rPr>
              <a:t>. </a:t>
            </a:r>
          </a:p>
          <a:p>
            <a:pPr marL="0" indent="0" algn="just">
              <a:lnSpc>
                <a:spcPct val="100000"/>
              </a:lnSpc>
              <a:buNone/>
            </a:pPr>
            <a:r>
              <a:rPr lang="sr-Latn-ME" sz="1800" b="1" dirty="0">
                <a:effectLst/>
                <a:latin typeface="Lucida Bright" panose="02040602050505020304" pitchFamily="18" charset="0"/>
              </a:rPr>
              <a:t>Razvoj prakse Suda pravde u pogledu horizontalnog neposrednog dejstva se može posmatrati kroz dvije kategorije </a:t>
            </a:r>
            <a:r>
              <a:rPr lang="sr-Latn-ME" sz="1800" b="1" dirty="0" smtClean="0">
                <a:effectLst/>
                <a:latin typeface="Lucida Bright" panose="02040602050505020304" pitchFamily="18" charset="0"/>
              </a:rPr>
              <a:t>slučajeva:</a:t>
            </a:r>
            <a:endParaRPr lang="sr-Latn-ME" sz="1800" b="1" dirty="0">
              <a:effectLst/>
              <a:latin typeface="Lucida Bright" panose="02040602050505020304" pitchFamily="18" charset="0"/>
            </a:endParaRPr>
          </a:p>
          <a:p>
            <a:pPr marL="457178" indent="-457178" algn="just">
              <a:lnSpc>
                <a:spcPct val="100000"/>
              </a:lnSpc>
              <a:buFont typeface="+mj-lt"/>
              <a:buAutoNum type="arabicPeriod"/>
            </a:pPr>
            <a:r>
              <a:rPr lang="sr-Latn-ME" sz="1800" b="1" dirty="0">
                <a:effectLst/>
                <a:latin typeface="Lucida Bright" panose="02040602050505020304" pitchFamily="18" charset="0"/>
              </a:rPr>
              <a:t>Slučajevi u kojima je Sud pravde našao da privatnopravni subjekti mogu kreirati (</a:t>
            </a:r>
            <a:r>
              <a:rPr lang="sr-Latn-ME" sz="1800" b="1" u="sng" dirty="0">
                <a:effectLst/>
                <a:latin typeface="Lucida Bright" panose="02040602050505020304" pitchFamily="18" charset="0"/>
              </a:rPr>
              <a:t>nedozvoljena</a:t>
            </a:r>
            <a:r>
              <a:rPr lang="sr-Latn-ME" sz="1800" b="1" dirty="0">
                <a:effectLst/>
                <a:latin typeface="Lucida Bright" panose="02040602050505020304" pitchFamily="18" charset="0"/>
              </a:rPr>
              <a:t>) </a:t>
            </a:r>
            <a:r>
              <a:rPr lang="sr-Latn-ME" sz="1800" b="1" u="sng" dirty="0">
                <a:solidFill>
                  <a:srgbClr val="FFFF99"/>
                </a:solidFill>
                <a:effectLst/>
                <a:latin typeface="Lucida Bright" panose="02040602050505020304" pitchFamily="18" charset="0"/>
              </a:rPr>
              <a:t>diskriminatorna ograničenja </a:t>
            </a:r>
            <a:r>
              <a:rPr lang="sr-Latn-ME" sz="1800" b="1" dirty="0">
                <a:effectLst/>
                <a:latin typeface="Lucida Bright" panose="02040602050505020304" pitchFamily="18" charset="0"/>
              </a:rPr>
              <a:t>osnovnih sloboda unutrašnjeg tržišta;</a:t>
            </a:r>
          </a:p>
          <a:p>
            <a:pPr marL="457178" indent="-457178" algn="just">
              <a:lnSpc>
                <a:spcPct val="100000"/>
              </a:lnSpc>
              <a:buFont typeface="+mj-lt"/>
              <a:buAutoNum type="arabicPeriod"/>
            </a:pPr>
            <a:r>
              <a:rPr lang="sr-Latn-ME" sz="1800" b="1" dirty="0">
                <a:effectLst/>
                <a:latin typeface="Lucida Bright" panose="02040602050505020304" pitchFamily="18" charset="0"/>
              </a:rPr>
              <a:t>Slučajevi u u kojima je Sud pravde našao da privatnopravni subjekti mogu kreirati i (nedozvoljena) </a:t>
            </a:r>
            <a:r>
              <a:rPr lang="sr-Latn-ME" sz="1800" b="1" u="sng" dirty="0">
                <a:solidFill>
                  <a:srgbClr val="FFFF99"/>
                </a:solidFill>
                <a:effectLst/>
                <a:latin typeface="Lucida Bright" panose="02040602050505020304" pitchFamily="18" charset="0"/>
              </a:rPr>
              <a:t>nediskriminatorna ograničenja</a:t>
            </a:r>
            <a:r>
              <a:rPr lang="sr-Latn-ME" sz="1800" b="1" u="sng" dirty="0">
                <a:effectLst/>
                <a:latin typeface="Lucida Bright" panose="02040602050505020304" pitchFamily="18" charset="0"/>
              </a:rPr>
              <a:t> </a:t>
            </a:r>
            <a:r>
              <a:rPr lang="sr-Latn-ME" sz="1800" b="1" dirty="0">
                <a:effectLst/>
                <a:latin typeface="Lucida Bright" panose="02040602050505020304" pitchFamily="18" charset="0"/>
              </a:rPr>
              <a:t>osnovnih sloboda unutrašnjeg tržišta;</a:t>
            </a:r>
          </a:p>
        </p:txBody>
      </p:sp>
    </p:spTree>
    <p:extLst>
      <p:ext uri="{BB962C8B-B14F-4D97-AF65-F5344CB8AC3E}">
        <p14:creationId xmlns:p14="http://schemas.microsoft.com/office/powerpoint/2010/main" val="19987945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34281</TotalTime>
  <Words>3595</Words>
  <Application>Microsoft Office PowerPoint</Application>
  <PresentationFormat>Widescreen</PresentationFormat>
  <Paragraphs>128</Paragraphs>
  <Slides>20</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20</vt:i4>
      </vt:variant>
    </vt:vector>
  </HeadingPairs>
  <TitlesOfParts>
    <vt:vector size="32" baseType="lpstr">
      <vt:lpstr>Arial</vt:lpstr>
      <vt:lpstr>Bookman Old Style</vt:lpstr>
      <vt:lpstr>Calibri</vt:lpstr>
      <vt:lpstr>Corbel</vt:lpstr>
      <vt:lpstr>Georgia</vt:lpstr>
      <vt:lpstr>Lucida Bright</vt:lpstr>
      <vt:lpstr>Lucida Fax</vt:lpstr>
      <vt:lpstr>Lucida Sans</vt:lpstr>
      <vt:lpstr>Rockwell</vt:lpstr>
      <vt:lpstr>Times New Roman</vt:lpstr>
      <vt:lpstr>Custom Design</vt:lpstr>
      <vt:lpstr>Damask</vt:lpstr>
      <vt:lpstr>PowerPoint Presentation</vt:lpstr>
      <vt:lpstr>Neposredno dejstvo Prava EU (u KontekstU osnovih sloboda unutrašnjeg tržišta): Van Gend en LOOS </vt:lpstr>
      <vt:lpstr>Neposredno dejstvo Prava EU (u KontekstU osnovih sloboda unutrašnjeg tržišta): Van Gend en LOOS </vt:lpstr>
      <vt:lpstr>Neposredno dejstvo Prava EU (u KontekstU osnovih sloboda unutrašnjeg tržišta): Van Gend en LOOS </vt:lpstr>
      <vt:lpstr>Neposredno dejstvo Prava EU (u KontekstU osnovih sloboda unutrašnjeg tržišta): Van Gend en LOOS </vt:lpstr>
      <vt:lpstr>Neposredno dejstvo Prava EU  - Vertikalno i horizontalno neposredno dejstvo - </vt:lpstr>
      <vt:lpstr>Neposredno dejstvo Prava EU  - Vertikalno i horizontalno neposredno dejstvo - </vt:lpstr>
      <vt:lpstr>Razgraničenje horizontalnog i vertikalnog neposrednog dejstva  -  Pojam emanacije države u pravu EU - </vt:lpstr>
      <vt:lpstr>Horizontalno neposredno dejstvo Osnovnih Sloboda  - sloboda kretanja radnika, pružanja usluga i poslovnog nastanjivanja -</vt:lpstr>
      <vt:lpstr>Horizontalno neposredno dejstvo Osnovnih Sloboda - DISKRIMINATORNA OGRANIČENJA -  </vt:lpstr>
      <vt:lpstr>Horizontalno neposredno dejstvo Osnovnih Sloboda - DISKRIMINATORNA OGRANIČENJA -  </vt:lpstr>
      <vt:lpstr>Horizontalno neposredno dejstvo Osnovnih Sloboda - DISKRIMINATORNA OGRANIČENJA -  </vt:lpstr>
      <vt:lpstr>Horizontalno neposredno dejstvo Osnovnih Sloboda - NEDISKRIMINATORNA OGRANIČENJA -  </vt:lpstr>
      <vt:lpstr>Horizontalno neposredno dejstvo Osnovnih Sloboda - NEDISKRIMINATORNA OGRANIČENJA -  </vt:lpstr>
      <vt:lpstr>Horizontalno neposredno dejstvo Osnovnih Sloboda - NEDISKRIMINATORNA OGRANIČENJA -  </vt:lpstr>
      <vt:lpstr>Horizontalno neposredno dejstvo Osnovnih Sloboda - NEDISKRIMINATORNA OGRANIČENJA -  </vt:lpstr>
      <vt:lpstr>horizontalno neposredno (ILI Prošireno Vertikalno dejstvo) slobode kretanja robe – Član 34. UFEU?  </vt:lpstr>
      <vt:lpstr>horizontalno neposredno (ILI Prošireno Vertikalno dejstvo) slobode kretanja robe – Član 34. UFEU?  </vt:lpstr>
      <vt:lpstr>horizontalno neposredno (ILI Prošireno Vertikalno dejstvo) slobode kretanja robe – Član 34. UFEU?  </vt:lpstr>
      <vt:lpstr>horizontalno neposredno (ILI Prošireno Vertikalno dejstvo) slobode kretanja robe – Član 34. UFEU?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Snezana Radovic</dc:creator>
  <cp:lastModifiedBy>VSAVKOVIC</cp:lastModifiedBy>
  <cp:revision>1059</cp:revision>
  <dcterms:created xsi:type="dcterms:W3CDTF">2014-04-17T22:18:44Z</dcterms:created>
  <dcterms:modified xsi:type="dcterms:W3CDTF">2024-05-17T09:23:50Z</dcterms:modified>
</cp:coreProperties>
</file>